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17/11/2021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2"/>
          <p:cNvSpPr txBox="1">
            <a:spLocks noChangeArrowheads="1"/>
          </p:cNvSpPr>
          <p:nvPr/>
        </p:nvSpPr>
        <p:spPr bwMode="auto">
          <a:xfrm>
            <a:off x="468313" y="1844675"/>
            <a:ext cx="82327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t-PT" sz="4800" b="1" dirty="0">
                <a:solidFill>
                  <a:srgbClr val="0070C0"/>
                </a:solidFill>
                <a:latin typeface="Calibri" pitchFamily="34" charset="0"/>
              </a:rPr>
              <a:t>Como fazer … </a:t>
            </a:r>
          </a:p>
          <a:p>
            <a:pPr eaLnBrk="1" hangingPunct="1">
              <a:lnSpc>
                <a:spcPct val="150000"/>
              </a:lnSpc>
            </a:pPr>
            <a:r>
              <a:rPr lang="pt-PT" sz="3600" b="1" dirty="0">
                <a:solidFill>
                  <a:srgbClr val="0070C0"/>
                </a:solidFill>
                <a:latin typeface="Calibri" pitchFamily="34" charset="0"/>
              </a:rPr>
              <a:t>… poupança na fatura da eletricidade</a:t>
            </a:r>
          </a:p>
        </p:txBody>
      </p:sp>
      <p:pic>
        <p:nvPicPr>
          <p:cNvPr id="3" name="Imagem 5" descr="logo_B_E_pequeni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58788"/>
            <a:ext cx="2616200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6" descr="Descrição: rbe_fundo_branco_25k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025" y="5780088"/>
            <a:ext cx="2278063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C:\Users\User\Documents\AEO\AEO_2020_21\BE_20_21\cabeçalhos_logosBE\logo_agrupamento_AE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661025"/>
            <a:ext cx="8985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ângulo 1"/>
          <p:cNvSpPr>
            <a:spLocks noChangeArrowheads="1"/>
          </p:cNvSpPr>
          <p:nvPr/>
        </p:nvSpPr>
        <p:spPr bwMode="auto">
          <a:xfrm>
            <a:off x="4883150" y="4076700"/>
            <a:ext cx="951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0070C0"/>
                </a:solidFill>
                <a:latin typeface="Calibri" pitchFamily="34" charset="0"/>
              </a:rPr>
              <a:t>10 dicas</a:t>
            </a:r>
            <a:endParaRPr lang="pt-P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13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2339752" y="404663"/>
            <a:ext cx="4532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PT" sz="3200" b="1" dirty="0">
                <a:solidFill>
                  <a:srgbClr val="0070C0"/>
                </a:solidFill>
              </a:rPr>
              <a:t>Dia Mundial da Poupança</a:t>
            </a:r>
            <a:endParaRPr lang="pt-PT" sz="3200" dirty="0">
              <a:solidFill>
                <a:srgbClr val="0070C0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2752653" y="1144588"/>
            <a:ext cx="4567597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pt-PT" b="1" dirty="0">
                <a:solidFill>
                  <a:srgbClr val="0070C0"/>
                </a:solidFill>
              </a:rPr>
              <a:t>10 dicas para poupar na fatura da </a:t>
            </a:r>
            <a:r>
              <a:rPr lang="pt-PT" b="1" dirty="0">
                <a:solidFill>
                  <a:srgbClr val="0070C0"/>
                </a:solidFill>
                <a:latin typeface="Calibri" pitchFamily="34" charset="0"/>
              </a:rPr>
              <a:t>eletricidade</a:t>
            </a:r>
          </a:p>
        </p:txBody>
      </p:sp>
      <p:sp>
        <p:nvSpPr>
          <p:cNvPr id="4" name="Rectângulo 3"/>
          <p:cNvSpPr/>
          <p:nvPr/>
        </p:nvSpPr>
        <p:spPr>
          <a:xfrm>
            <a:off x="827584" y="1997839"/>
            <a:ext cx="74168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pt-PT" dirty="0">
                <a:solidFill>
                  <a:srgbClr val="0070C0"/>
                </a:solidFill>
              </a:rPr>
              <a:t>1- Use lâmpadas LED e </a:t>
            </a:r>
            <a:r>
              <a:rPr lang="pt-PT" b="1" dirty="0">
                <a:solidFill>
                  <a:srgbClr val="0070C0"/>
                </a:solidFill>
              </a:rPr>
              <a:t>poupe num ano até 8€ por lâmpada.</a:t>
            </a:r>
          </a:p>
          <a:p>
            <a:pPr lvl="0" algn="just" fontAlgn="base"/>
            <a:endParaRPr lang="pt-PT" b="1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b="1" dirty="0">
                <a:solidFill>
                  <a:srgbClr val="0070C0"/>
                </a:solidFill>
              </a:rPr>
              <a:t>2- Evite ligar em simultâneo eletrodomésticos com consumos significativos de eletricidade</a:t>
            </a:r>
            <a:r>
              <a:rPr lang="pt-PT" dirty="0">
                <a:solidFill>
                  <a:srgbClr val="0070C0"/>
                </a:solidFill>
              </a:rPr>
              <a:t>, como cafeteiras elétricas, fornos elétricos, máquinas da roupa e da loiça e aspiradores, para reduzir os picos de consumo na rede elétrica.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dirty="0">
                <a:solidFill>
                  <a:srgbClr val="0070C0"/>
                </a:solidFill>
              </a:rPr>
              <a:t>3- Se tiver </a:t>
            </a:r>
            <a:r>
              <a:rPr lang="pt-PT" b="1" dirty="0">
                <a:solidFill>
                  <a:srgbClr val="0070C0"/>
                </a:solidFill>
              </a:rPr>
              <a:t>tarifa bi-horária, escolha os horários de vazio</a:t>
            </a:r>
            <a:r>
              <a:rPr lang="pt-PT" dirty="0">
                <a:solidFill>
                  <a:srgbClr val="0070C0"/>
                </a:solidFill>
              </a:rPr>
              <a:t> para os consumos maiores de energia.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algn="just" fontAlgn="base"/>
            <a:r>
              <a:rPr lang="pt-PT" dirty="0">
                <a:solidFill>
                  <a:srgbClr val="0070C0"/>
                </a:solidFill>
              </a:rPr>
              <a:t>4- Ao utilizar as máquinas no período noturno poderá </a:t>
            </a:r>
            <a:r>
              <a:rPr lang="pt-PT" b="1" dirty="0">
                <a:solidFill>
                  <a:srgbClr val="0070C0"/>
                </a:solidFill>
              </a:rPr>
              <a:t>poupar 20€/ano</a:t>
            </a:r>
            <a:r>
              <a:rPr lang="pt-PT" dirty="0">
                <a:solidFill>
                  <a:srgbClr val="0070C0"/>
                </a:solidFill>
              </a:rPr>
              <a:t>  (máquina de lavar roupa) e</a:t>
            </a:r>
            <a:r>
              <a:rPr lang="pt-PT" b="1" dirty="0">
                <a:solidFill>
                  <a:srgbClr val="0070C0"/>
                </a:solidFill>
              </a:rPr>
              <a:t> 30€/ano</a:t>
            </a:r>
            <a:r>
              <a:rPr lang="pt-PT" dirty="0">
                <a:solidFill>
                  <a:srgbClr val="0070C0"/>
                </a:solidFill>
              </a:rPr>
              <a:t>  (máquina de lavar loiça).</a:t>
            </a:r>
          </a:p>
          <a:p>
            <a:pPr lvl="0" algn="just" fontAlgn="base"/>
            <a:endParaRPr lang="pt-P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8735"/>
            <a:ext cx="165618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www.energiasealternativas.com/images/poupar-energia-eur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737" y="5414156"/>
            <a:ext cx="1327212" cy="132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2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971600" y="2060848"/>
            <a:ext cx="727280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pt-PT" dirty="0">
                <a:solidFill>
                  <a:srgbClr val="0070C0"/>
                </a:solidFill>
              </a:rPr>
              <a:t>5- Verifique se a </a:t>
            </a:r>
            <a:r>
              <a:rPr lang="pt-PT" b="1" dirty="0">
                <a:solidFill>
                  <a:srgbClr val="0070C0"/>
                </a:solidFill>
              </a:rPr>
              <a:t>temperatura de frigoríficos e arcas congeladoras estão ajustadas</a:t>
            </a:r>
            <a:r>
              <a:rPr lang="pt-PT" dirty="0">
                <a:solidFill>
                  <a:srgbClr val="0070C0"/>
                </a:solidFill>
              </a:rPr>
              <a:t>: embora dependa do modelo, no frigorífico, deve rondar os 5 a 8°C e, no congelador, -17° a -20°C. Se possível, certifique-se de que as grelhas traseiras estão limpas e desobstruídas. Abra estes aparelhos o menos possível.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dirty="0">
                <a:solidFill>
                  <a:srgbClr val="0070C0"/>
                </a:solidFill>
              </a:rPr>
              <a:t>6- Caso seja inadiável comprar um novo eletrodoméstico, como um frigorífico ou uma arca, opte por aparelhos com baixos consumos de eletricidade. </a:t>
            </a:r>
            <a:r>
              <a:rPr lang="pt-PT" b="1" dirty="0">
                <a:solidFill>
                  <a:srgbClr val="0070C0"/>
                </a:solidFill>
              </a:rPr>
              <a:t>Veja sempre a etiqueta energética.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dirty="0">
                <a:solidFill>
                  <a:srgbClr val="0070C0"/>
                </a:solidFill>
              </a:rPr>
              <a:t>7- Desligue o fogão e o forno minutos antes de acabar de cozinhar. O calor acumulado permite terminar a tarefa.</a:t>
            </a:r>
          </a:p>
        </p:txBody>
      </p:sp>
      <p:sp>
        <p:nvSpPr>
          <p:cNvPr id="3" name="Rectângulo 2"/>
          <p:cNvSpPr/>
          <p:nvPr/>
        </p:nvSpPr>
        <p:spPr>
          <a:xfrm>
            <a:off x="2339752" y="404663"/>
            <a:ext cx="4532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PT" sz="3200" b="1" dirty="0">
                <a:solidFill>
                  <a:srgbClr val="0070C0"/>
                </a:solidFill>
              </a:rPr>
              <a:t>Dia Mundial da Poupança</a:t>
            </a:r>
            <a:endParaRPr lang="pt-PT" sz="3200" dirty="0">
              <a:solidFill>
                <a:srgbClr val="0070C0"/>
              </a:solidFill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2413650" y="1144588"/>
            <a:ext cx="53987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PT" b="1" dirty="0">
                <a:solidFill>
                  <a:srgbClr val="0070C0"/>
                </a:solidFill>
              </a:rPr>
              <a:t>10 dicas para poupar na fatura da </a:t>
            </a:r>
            <a:r>
              <a:rPr lang="pt-PT" b="1" dirty="0">
                <a:solidFill>
                  <a:srgbClr val="0070C0"/>
                </a:solidFill>
                <a:latin typeface="Calibri" pitchFamily="34" charset="0"/>
              </a:rPr>
              <a:t>eletricidade </a:t>
            </a:r>
            <a:r>
              <a:rPr lang="pt-PT" b="1" dirty="0">
                <a:solidFill>
                  <a:srgbClr val="0070C0"/>
                </a:solidFill>
              </a:rPr>
              <a:t>(</a:t>
            </a:r>
            <a:r>
              <a:rPr lang="pt-PT" b="1" dirty="0" err="1">
                <a:solidFill>
                  <a:srgbClr val="0070C0"/>
                </a:solidFill>
              </a:rPr>
              <a:t>cont</a:t>
            </a:r>
            <a:r>
              <a:rPr lang="pt-PT" b="1" dirty="0">
                <a:solidFill>
                  <a:srgbClr val="0070C0"/>
                </a:solidFill>
              </a:rPr>
              <a:t>.)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8735"/>
            <a:ext cx="165618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www.energiasealternativas.com/images/poupar-energia-eur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373216"/>
            <a:ext cx="1327212" cy="132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6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2339752" y="404663"/>
            <a:ext cx="4532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PT" sz="3200" b="1" dirty="0">
                <a:solidFill>
                  <a:srgbClr val="0070C0"/>
                </a:solidFill>
              </a:rPr>
              <a:t>Dia Mundial da Poupança</a:t>
            </a:r>
            <a:endParaRPr lang="pt-PT" sz="3200" dirty="0">
              <a:solidFill>
                <a:srgbClr val="0070C0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2413650" y="1144588"/>
            <a:ext cx="5830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PT" b="1" dirty="0">
                <a:solidFill>
                  <a:srgbClr val="0070C0"/>
                </a:solidFill>
              </a:rPr>
              <a:t>10 dicas para poupar na fatura da </a:t>
            </a:r>
            <a:r>
              <a:rPr lang="pt-PT" b="1" dirty="0">
                <a:solidFill>
                  <a:srgbClr val="0070C0"/>
                </a:solidFill>
                <a:latin typeface="Calibri" pitchFamily="34" charset="0"/>
              </a:rPr>
              <a:t>eletricidade </a:t>
            </a:r>
            <a:r>
              <a:rPr lang="pt-PT" b="1" dirty="0">
                <a:solidFill>
                  <a:srgbClr val="0070C0"/>
                </a:solidFill>
              </a:rPr>
              <a:t>(</a:t>
            </a:r>
            <a:r>
              <a:rPr lang="pt-PT" b="1" dirty="0" err="1">
                <a:solidFill>
                  <a:srgbClr val="0070C0"/>
                </a:solidFill>
              </a:rPr>
              <a:t>cont</a:t>
            </a:r>
            <a:r>
              <a:rPr lang="pt-PT" b="1" dirty="0">
                <a:solidFill>
                  <a:srgbClr val="0070C0"/>
                </a:solidFill>
              </a:rPr>
              <a:t>.)</a:t>
            </a:r>
          </a:p>
        </p:txBody>
      </p:sp>
      <p:sp>
        <p:nvSpPr>
          <p:cNvPr id="4" name="Rectângulo 3"/>
          <p:cNvSpPr/>
          <p:nvPr/>
        </p:nvSpPr>
        <p:spPr>
          <a:xfrm>
            <a:off x="1005645" y="196792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pt-PT" dirty="0">
                <a:solidFill>
                  <a:srgbClr val="0070C0"/>
                </a:solidFill>
              </a:rPr>
              <a:t>8- Use sistemas de </a:t>
            </a:r>
            <a:r>
              <a:rPr lang="pt-PT" b="1" dirty="0">
                <a:solidFill>
                  <a:srgbClr val="0070C0"/>
                </a:solidFill>
              </a:rPr>
              <a:t>medição inteligentes e tomadas centrais</a:t>
            </a:r>
            <a:r>
              <a:rPr lang="pt-PT" dirty="0">
                <a:solidFill>
                  <a:srgbClr val="0070C0"/>
                </a:solidFill>
              </a:rPr>
              <a:t> que desligam automaticamente vários equipamentos em vez de os deixar em modo </a:t>
            </a:r>
            <a:r>
              <a:rPr lang="pt-PT" i="1" dirty="0">
                <a:solidFill>
                  <a:srgbClr val="0070C0"/>
                </a:solidFill>
              </a:rPr>
              <a:t>stand-</a:t>
            </a:r>
            <a:r>
              <a:rPr lang="pt-PT" i="1" dirty="0" err="1">
                <a:solidFill>
                  <a:srgbClr val="0070C0"/>
                </a:solidFill>
              </a:rPr>
              <a:t>by</a:t>
            </a:r>
            <a:r>
              <a:rPr lang="pt-PT" dirty="0">
                <a:solidFill>
                  <a:srgbClr val="0070C0"/>
                </a:solidFill>
              </a:rPr>
              <a:t> (TV, </a:t>
            </a:r>
            <a:r>
              <a:rPr lang="pt-PT" i="1" dirty="0">
                <a:solidFill>
                  <a:srgbClr val="0070C0"/>
                </a:solidFill>
              </a:rPr>
              <a:t>box</a:t>
            </a:r>
            <a:r>
              <a:rPr lang="pt-PT" dirty="0">
                <a:solidFill>
                  <a:srgbClr val="0070C0"/>
                </a:solidFill>
              </a:rPr>
              <a:t>, equipamento de som). Pode poupar energia até 60€/ano.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dirty="0">
                <a:solidFill>
                  <a:srgbClr val="0070C0"/>
                </a:solidFill>
              </a:rPr>
              <a:t>9- A </a:t>
            </a:r>
            <a:r>
              <a:rPr lang="pt-PT" b="1" dirty="0">
                <a:solidFill>
                  <a:srgbClr val="0070C0"/>
                </a:solidFill>
              </a:rPr>
              <a:t>leitura do contador comunicada por si</a:t>
            </a:r>
            <a:r>
              <a:rPr lang="pt-PT" dirty="0">
                <a:solidFill>
                  <a:srgbClr val="0070C0"/>
                </a:solidFill>
              </a:rPr>
              <a:t> tem o mesmo valor que a realizada pela empresa. Evite estimativas.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dirty="0">
                <a:solidFill>
                  <a:srgbClr val="0070C0"/>
                </a:solidFill>
              </a:rPr>
              <a:t>10- Caso precise de recorrer a um aparelho de aquecimento portátil, reduza a sua utilização ao máximo. No caso do termo-ventilador, ligue-o apenas quando alguém estiver na divisão e desligue-o assim que sair ou for dormir. Caso use um radiador a óleo, mantenha-o em funcionamento o menor tempo possível.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8735"/>
            <a:ext cx="165618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www.energiasealternativas.com/images/poupar-energia-eur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518" y="5373216"/>
            <a:ext cx="1327212" cy="132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087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387</Words>
  <Application>Microsoft Office PowerPoint</Application>
  <PresentationFormat>Apresentação no Ecrã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Aluno</cp:lastModifiedBy>
  <cp:revision>8</cp:revision>
  <dcterms:created xsi:type="dcterms:W3CDTF">2021-11-08T08:38:59Z</dcterms:created>
  <dcterms:modified xsi:type="dcterms:W3CDTF">2021-11-17T23:28:58Z</dcterms:modified>
</cp:coreProperties>
</file>