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6" r:id="rId6"/>
    <p:sldId id="280" r:id="rId7"/>
    <p:sldId id="268" r:id="rId8"/>
    <p:sldId id="269" r:id="rId9"/>
    <p:sldId id="281" r:id="rId10"/>
    <p:sldId id="270" r:id="rId11"/>
    <p:sldId id="271" r:id="rId12"/>
    <p:sldId id="272" r:id="rId13"/>
    <p:sldId id="264" r:id="rId14"/>
    <p:sldId id="267" r:id="rId15"/>
    <p:sldId id="273" r:id="rId16"/>
    <p:sldId id="274" r:id="rId17"/>
    <p:sldId id="275" r:id="rId18"/>
    <p:sldId id="276" r:id="rId19"/>
    <p:sldId id="277" r:id="rId20"/>
    <p:sldId id="282" r:id="rId21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92D2FDD-A324-41F6-BE1C-64DF419678EC}" type="datetimeFigureOut">
              <a:rPr lang="pt-PT" smtClean="0"/>
              <a:pPr/>
              <a:t>17/11/2021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00D445-19CA-4BA0-9FD1-5B9109A8DBB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2FDD-A324-41F6-BE1C-64DF419678EC}" type="datetimeFigureOut">
              <a:rPr lang="pt-PT" smtClean="0"/>
              <a:pPr/>
              <a:t>17/11/2021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0D445-19CA-4BA0-9FD1-5B9109A8DBB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92D2FDD-A324-41F6-BE1C-64DF419678EC}" type="datetimeFigureOut">
              <a:rPr lang="pt-PT" smtClean="0"/>
              <a:pPr/>
              <a:t>17/11/2021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PT"/>
          </a:p>
        </p:txBody>
      </p:sp>
      <p:sp>
        <p:nvSpPr>
          <p:cNvPr id="7" name="Rec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600D445-19CA-4BA0-9FD1-5B9109A8DBB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2FDD-A324-41F6-BE1C-64DF419678EC}" type="datetimeFigureOut">
              <a:rPr lang="pt-PT" smtClean="0"/>
              <a:pPr/>
              <a:t>17/11/2021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00D445-19CA-4BA0-9FD1-5B9109A8DBB3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  <p:sp>
        <p:nvSpPr>
          <p:cNvPr id="7" name="Rec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2FDD-A324-41F6-BE1C-64DF419678EC}" type="datetimeFigureOut">
              <a:rPr lang="pt-PT" smtClean="0"/>
              <a:pPr/>
              <a:t>17/11/2021</a:t>
            </a:fld>
            <a:endParaRPr lang="pt-PT"/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600D445-19CA-4BA0-9FD1-5B9109A8DBB3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8" name="Marcador de Posição d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92D2FDD-A324-41F6-BE1C-64DF419678EC}" type="datetimeFigureOut">
              <a:rPr lang="pt-PT" smtClean="0"/>
              <a:pPr/>
              <a:t>17/11/2021</a:t>
            </a:fld>
            <a:endParaRPr lang="pt-PT"/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600D445-19CA-4BA0-9FD1-5B9109A8DBB3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2" name="Marcador de Posição do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P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92D2FDD-A324-41F6-BE1C-64DF419678EC}" type="datetimeFigureOut">
              <a:rPr lang="pt-PT" smtClean="0"/>
              <a:pPr/>
              <a:t>17/11/2021</a:t>
            </a:fld>
            <a:endParaRPr lang="pt-PT"/>
          </a:p>
        </p:txBody>
      </p:sp>
      <p:sp>
        <p:nvSpPr>
          <p:cNvPr id="12" name="Marcador de Posição do Número do Diapositivo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600D445-19CA-4BA0-9FD1-5B9109A8DBB3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PT"/>
          </a:p>
        </p:txBody>
      </p:sp>
      <p:sp>
        <p:nvSpPr>
          <p:cNvPr id="16" name="Marcador de Posição do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  <p:sp>
        <p:nvSpPr>
          <p:cNvPr id="15" name="Marcador de Posição do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2FDD-A324-41F6-BE1C-64DF419678EC}" type="datetimeFigureOut">
              <a:rPr lang="pt-PT" smtClean="0"/>
              <a:pPr/>
              <a:t>17/11/2021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00D445-19CA-4BA0-9FD1-5B9109A8DBB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2FDD-A324-41F6-BE1C-64DF419678EC}" type="datetimeFigureOut">
              <a:rPr lang="pt-PT" smtClean="0"/>
              <a:pPr/>
              <a:t>17/11/2021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00D445-19CA-4BA0-9FD1-5B9109A8DBB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2FDD-A324-41F6-BE1C-64DF419678EC}" type="datetimeFigureOut">
              <a:rPr lang="pt-PT" smtClean="0"/>
              <a:pPr/>
              <a:t>17/11/2021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00D445-19CA-4BA0-9FD1-5B9109A8DBB3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  <p:sp>
        <p:nvSpPr>
          <p:cNvPr id="8" name="Rec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11" name="Rec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92D2FDD-A324-41F6-BE1C-64DF419678EC}" type="datetimeFigureOut">
              <a:rPr lang="pt-PT" smtClean="0"/>
              <a:pPr/>
              <a:t>17/11/2021</a:t>
            </a:fld>
            <a:endParaRPr lang="pt-PT"/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600D445-19CA-4BA0-9FD1-5B9109A8DBB3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/>
              <a:t>Clique para editar os estilos</a:t>
            </a:r>
          </a:p>
          <a:p>
            <a:pPr lvl="1" eaLnBrk="1" latinLnBrk="0" hangingPunct="1"/>
            <a:r>
              <a:rPr kumimoji="0" lang="pt-PT"/>
              <a:t>Segundo nível</a:t>
            </a:r>
          </a:p>
          <a:p>
            <a:pPr lvl="2" eaLnBrk="1" latinLnBrk="0" hangingPunct="1"/>
            <a:r>
              <a:rPr kumimoji="0" lang="pt-PT"/>
              <a:t>Terceiro nível</a:t>
            </a:r>
          </a:p>
          <a:p>
            <a:pPr lvl="3" eaLnBrk="1" latinLnBrk="0" hangingPunct="1"/>
            <a:r>
              <a:rPr kumimoji="0" lang="pt-PT"/>
              <a:t>Quarto nível</a:t>
            </a:r>
          </a:p>
          <a:p>
            <a:pPr lvl="4" eaLnBrk="1" latinLnBrk="0" hangingPunct="1"/>
            <a:r>
              <a:rPr kumimoji="0" lang="pt-PT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2D2FDD-A324-41F6-BE1C-64DF419678EC}" type="datetimeFigureOut">
              <a:rPr lang="pt-PT" smtClean="0"/>
              <a:pPr/>
              <a:t>17/11/2021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7" name="Rec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600D445-19CA-4BA0-9FD1-5B9109A8DBB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5616" y="3356992"/>
            <a:ext cx="8028384" cy="1828800"/>
          </a:xfrm>
        </p:spPr>
        <p:txBody>
          <a:bodyPr>
            <a:normAutofit/>
          </a:bodyPr>
          <a:lstStyle/>
          <a:p>
            <a:pPr algn="ctr"/>
            <a:r>
              <a:rPr lang="pt-PT" dirty="0"/>
              <a:t>Dia Mundial da Poupança </a:t>
            </a:r>
            <a:br>
              <a:rPr lang="pt-PT" dirty="0"/>
            </a:br>
            <a:r>
              <a:rPr lang="pt-PT" dirty="0"/>
              <a:t>  31 de outubro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8735"/>
            <a:ext cx="30480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D553C99-9042-4286-982F-9CCE1E35E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7811" y="6021288"/>
            <a:ext cx="4928378" cy="742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FCC00"/>
                  </a:outerShdw>
                </a:effectLst>
              </a14:hiddenEffects>
            </a:ext>
          </a:extLst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6AD2E1DA-F5BB-46AE-A56C-EFF89C50D1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9270" y="1378140"/>
            <a:ext cx="5364088" cy="769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747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Como podemos poupar (</a:t>
            </a:r>
            <a:r>
              <a:rPr lang="pt-PT" dirty="0" err="1"/>
              <a:t>cont</a:t>
            </a:r>
            <a:r>
              <a:rPr lang="pt-PT" dirty="0"/>
              <a:t>.)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dirty="0"/>
              <a:t>Reduzindo o tempo de utilização do aquecimento e do ar condicionado. Para poupar e ficar quente basta isolar bem portas e janelas para manter o calor.</a:t>
            </a:r>
          </a:p>
          <a:p>
            <a:pPr algn="just"/>
            <a:r>
              <a:rPr lang="pt-PT" dirty="0"/>
              <a:t>Usando a luz natural. Deve abrir-se as cortinas e estores para iluminar.</a:t>
            </a:r>
          </a:p>
          <a:p>
            <a:pPr algn="just"/>
            <a:endParaRPr lang="pt-PT" dirty="0"/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5004048" y="4077071"/>
            <a:ext cx="2160240" cy="20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6692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Como podemos poupar (</a:t>
            </a:r>
            <a:r>
              <a:rPr lang="pt-PT" dirty="0" err="1"/>
              <a:t>cont</a:t>
            </a:r>
            <a:r>
              <a:rPr lang="pt-PT" dirty="0"/>
              <a:t>.)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dirty="0"/>
              <a:t>Instalando um painel solar para aproveitar o sol para aquecer a casa. Esta solução é um pouco cara, mas ao fim de uns anos é muito rentável.</a:t>
            </a:r>
          </a:p>
        </p:txBody>
      </p:sp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212976"/>
            <a:ext cx="2457450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6285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Como podemos poupar (</a:t>
            </a:r>
            <a:r>
              <a:rPr lang="pt-PT" dirty="0" err="1"/>
              <a:t>cont</a:t>
            </a:r>
            <a:r>
              <a:rPr lang="pt-PT" dirty="0"/>
              <a:t>.)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683568" y="1556792"/>
            <a:ext cx="8153400" cy="496855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t-PT" sz="4000" dirty="0"/>
              <a:t>No início de cada semana deve elaborar-se os menus para cada refeição, verificando o que se tem na despensa e ainda as promoções dos folhetos publicitários (que podem servir de inspiração para toda uma refeição!). </a:t>
            </a:r>
          </a:p>
          <a:p>
            <a:pPr algn="just"/>
            <a:r>
              <a:rPr lang="pt-PT" sz="4000" dirty="0"/>
              <a:t>Depois, deve elaborar-se a lista de compras com apenas os ingredientes que serão necessários. Assim, quando chegarmos ao supermercado saberemos exatamente o que precisamos.</a:t>
            </a:r>
          </a:p>
          <a:p>
            <a:pPr algn="just"/>
            <a:r>
              <a:rPr lang="pt-PT" sz="4000" dirty="0"/>
              <a:t>Não há nada como limitar a lista de compras para poupar. </a:t>
            </a:r>
          </a:p>
          <a:p>
            <a:pPr marL="0" indent="0" algn="just">
              <a:buNone/>
            </a:pPr>
            <a:br>
              <a:rPr lang="pt-PT" sz="3300" dirty="0"/>
            </a:br>
            <a:br>
              <a:rPr lang="pt-PT" dirty="0"/>
            </a:br>
            <a:endParaRPr lang="pt-PT" dirty="0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5347997"/>
            <a:ext cx="1152128" cy="1158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8143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dirty="0"/>
              <a:t>Atualmente, quase não existe loja que não tenha cupões e cartões de cliente para oferecer aos seus fiéis consumidores – devemos aproveitá-los!</a:t>
            </a:r>
          </a:p>
          <a:p>
            <a:pPr algn="just"/>
            <a:r>
              <a:rPr lang="pt-PT" dirty="0"/>
              <a:t>No entanto, atenção!! Não se quer com isto dizer que se deve comprar todos os produtos por eles sugeridos nos cupões, mas sim deve estar-se atento a este tipo de promoções que vão, invariavelmente, recair sobre artigos que habitualmente se adquirem.</a:t>
            </a:r>
          </a:p>
          <a:p>
            <a:pPr marL="0" indent="0" algn="just">
              <a:buNone/>
            </a:pPr>
            <a:endParaRPr lang="pt-PT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Como podemos poupar (</a:t>
            </a:r>
            <a:r>
              <a:rPr lang="pt-PT" dirty="0" err="1"/>
              <a:t>cont</a:t>
            </a:r>
            <a:r>
              <a:rPr lang="pt-PT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3894301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PT" dirty="0"/>
              <a:t>Por motivos profissionais, muitas pessoas veem-se obrigadas a almoçar fora todos os dias, quer queiram, quer não.  Se as pessoas trouxerem almoço pronto e comerem no escritório pouparão muito dinheiro. 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Como podemos poupar (</a:t>
            </a:r>
            <a:r>
              <a:rPr lang="pt-PT" dirty="0" err="1"/>
              <a:t>cont</a:t>
            </a:r>
            <a:r>
              <a:rPr lang="pt-PT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79500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PT" dirty="0"/>
              <a:t>Também os inúmeros cafés e lanches que se fazem fora de casa ao longo de uma semana, podem parecer insignificantes, mas, tudo contabilizado, soma alguns preciosos Euros. </a:t>
            </a:r>
          </a:p>
          <a:p>
            <a:pPr algn="just"/>
            <a:r>
              <a:rPr lang="pt-PT" dirty="0"/>
              <a:t>Assim, deve reduzir-se o número de cafés que se consomem diariamente, tomando em casa e trazendo o seu próprio lanche.</a:t>
            </a:r>
          </a:p>
          <a:p>
            <a:pPr marL="0" indent="0" algn="just">
              <a:buNone/>
            </a:pPr>
            <a:endParaRPr lang="pt-PT" b="1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Como podemos poupar (</a:t>
            </a:r>
            <a:r>
              <a:rPr lang="pt-PT" dirty="0" err="1"/>
              <a:t>cont</a:t>
            </a:r>
            <a:r>
              <a:rPr lang="pt-PT" dirty="0"/>
              <a:t>.)</a:t>
            </a:r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725144"/>
            <a:ext cx="1920720" cy="1536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5770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PT" dirty="0"/>
              <a:t>O vestuário pode ser uma despesa bastante cara. </a:t>
            </a:r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r>
              <a:rPr lang="pt-PT" dirty="0"/>
              <a:t>Até ao Natal lança um </a:t>
            </a:r>
            <a:r>
              <a:rPr lang="pt-PT" b="1" dirty="0"/>
              <a:t>desafio </a:t>
            </a:r>
            <a:r>
              <a:rPr lang="pt-PT" dirty="0"/>
              <a:t>a ti próprio: não vou comprar uma única peça de vestuário, vou aprender a poupar dinheiro com a roupa ou com outros bens que não me são essenciais!</a:t>
            </a:r>
          </a:p>
          <a:p>
            <a:pPr marL="0" indent="0" algn="just">
              <a:buNone/>
            </a:pPr>
            <a:br>
              <a:rPr lang="pt-PT" dirty="0"/>
            </a:br>
            <a:endParaRPr lang="pt-PT" b="1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Como podemos poupar (</a:t>
            </a:r>
            <a:r>
              <a:rPr lang="pt-PT" dirty="0" err="1"/>
              <a:t>cont</a:t>
            </a:r>
            <a:r>
              <a:rPr lang="pt-PT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474232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PT" dirty="0"/>
              <a:t>Muitas mulheres não abdicam de uma ida semanal à cabeleireira. Está na altura de tratarem do seu próprio cabelo e verificar o que poupam. </a:t>
            </a:r>
            <a:endParaRPr lang="pt-PT" b="1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Como podemos poupar (</a:t>
            </a:r>
            <a:r>
              <a:rPr lang="pt-PT" dirty="0" err="1"/>
              <a:t>cont</a:t>
            </a:r>
            <a:r>
              <a:rPr lang="pt-PT" dirty="0"/>
              <a:t>.)</a:t>
            </a:r>
          </a:p>
        </p:txBody>
      </p:sp>
      <p:pic>
        <p:nvPicPr>
          <p:cNvPr id="6146" name="Picture 2" descr="http://imgs.sapo.pt/gfx/454602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284984"/>
            <a:ext cx="1728192" cy="1382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392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PT" dirty="0"/>
              <a:t>Procurar andar menos de carro, andando mais a pé, trocando boleias, deslocando-se de bicicleta ou de transportes públicos e poupa-se bastante em combustível e parques de estacionamento.</a:t>
            </a:r>
          </a:p>
          <a:p>
            <a:pPr marL="0" indent="0" algn="just">
              <a:buNone/>
            </a:pPr>
            <a:br>
              <a:rPr lang="pt-PT" dirty="0"/>
            </a:br>
            <a:endParaRPr lang="pt-PT" b="1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Como podemos poupar (</a:t>
            </a:r>
            <a:r>
              <a:rPr lang="pt-PT" dirty="0" err="1"/>
              <a:t>cont</a:t>
            </a:r>
            <a:r>
              <a:rPr lang="pt-PT" dirty="0"/>
              <a:t>.)</a:t>
            </a:r>
          </a:p>
        </p:txBody>
      </p:sp>
      <p:pic>
        <p:nvPicPr>
          <p:cNvPr id="5122" name="Picture 2" descr="https://encrypted-tbn0.gstatic.com/images?q=tbn:ANd9GcQyVRPFYW-gm4RVuVqDteVLWfuAQJlLQDqUiTVoJb7U47rB8KmF3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501008"/>
            <a:ext cx="2143125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3919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PT" dirty="0"/>
              <a:t>A cultura em forma de livro está cada vez mais cara, mas não deixa de ser importante.</a:t>
            </a:r>
          </a:p>
          <a:p>
            <a:pPr algn="just"/>
            <a:r>
              <a:rPr lang="pt-PT" dirty="0"/>
              <a:t>Uma solução poderá ser, em vez da aquisição de livros,  ir à biblioteca da escola ou da cidade em que se habita e requisitar os livros que se pretende ou pedir alguns livros emprestados a um amigo.</a:t>
            </a:r>
            <a:br>
              <a:rPr lang="pt-PT" dirty="0"/>
            </a:br>
            <a:endParaRPr lang="pt-PT" b="1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Como podemos poupar (</a:t>
            </a:r>
            <a:r>
              <a:rPr lang="pt-PT" dirty="0" err="1"/>
              <a:t>cont</a:t>
            </a:r>
            <a:r>
              <a:rPr lang="pt-PT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050149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612648" y="1628800"/>
            <a:ext cx="8153400" cy="44958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PT" dirty="0">
                <a:effectLst/>
              </a:rPr>
              <a:t>O Dia Mundial da Poupança foi criado em 1924, durante o primeiro congresso do </a:t>
            </a:r>
            <a:r>
              <a:rPr lang="pt-PT" dirty="0" err="1">
                <a:effectLst/>
              </a:rPr>
              <a:t>World</a:t>
            </a:r>
            <a:r>
              <a:rPr lang="pt-PT" dirty="0">
                <a:effectLst/>
              </a:rPr>
              <a:t> </a:t>
            </a:r>
            <a:r>
              <a:rPr lang="pt-PT" dirty="0" err="1">
                <a:effectLst/>
              </a:rPr>
              <a:t>Society</a:t>
            </a:r>
            <a:r>
              <a:rPr lang="pt-PT" dirty="0">
                <a:effectLst/>
              </a:rPr>
              <a:t> </a:t>
            </a:r>
            <a:r>
              <a:rPr lang="pt-PT" dirty="0" err="1">
                <a:effectLst/>
              </a:rPr>
              <a:t>of</a:t>
            </a:r>
            <a:r>
              <a:rPr lang="pt-PT" dirty="0">
                <a:effectLst/>
              </a:rPr>
              <a:t> </a:t>
            </a:r>
            <a:r>
              <a:rPr lang="pt-PT" dirty="0" err="1">
                <a:effectLst/>
              </a:rPr>
              <a:t>Savings</a:t>
            </a:r>
            <a:r>
              <a:rPr lang="pt-PT" dirty="0">
                <a:effectLst/>
              </a:rPr>
              <a:t> </a:t>
            </a:r>
            <a:r>
              <a:rPr lang="pt-PT" dirty="0" err="1">
                <a:effectLst/>
              </a:rPr>
              <a:t>Banks</a:t>
            </a:r>
            <a:r>
              <a:rPr lang="pt-PT" dirty="0">
                <a:effectLst/>
              </a:rPr>
              <a:t> em Milão, Itália. </a:t>
            </a:r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r>
              <a:rPr lang="pt-PT" dirty="0">
                <a:effectLst/>
              </a:rPr>
              <a:t>No final deste congresso, a 31 de outubro, o Professor </a:t>
            </a:r>
            <a:r>
              <a:rPr lang="pt-PT" dirty="0" err="1">
                <a:effectLst/>
              </a:rPr>
              <a:t>Filippo</a:t>
            </a:r>
            <a:r>
              <a:rPr lang="pt-PT" dirty="0">
                <a:effectLst/>
              </a:rPr>
              <a:t> </a:t>
            </a:r>
            <a:r>
              <a:rPr lang="pt-PT" dirty="0" err="1">
                <a:effectLst/>
              </a:rPr>
              <a:t>Ravizza</a:t>
            </a:r>
            <a:r>
              <a:rPr lang="pt-PT" dirty="0">
                <a:effectLst/>
              </a:rPr>
              <a:t> declarou este dia como o "Dia Internacional da Poupança". Nas resoluções do Congresso foi decidido que o Dia Mundial da Poupança "deveria ser um </a:t>
            </a:r>
            <a:r>
              <a:rPr lang="pt-PT" b="1" dirty="0">
                <a:effectLst/>
              </a:rPr>
              <a:t>dia dedicado à promoção da poupança em todo o mundo</a:t>
            </a:r>
            <a:r>
              <a:rPr lang="pt-PT" dirty="0">
                <a:effectLst/>
              </a:rPr>
              <a:t>".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143728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PT" dirty="0"/>
              <a:t>Não te esqueças de participar no concurso </a:t>
            </a:r>
          </a:p>
          <a:p>
            <a:pPr marL="0" indent="0" algn="just">
              <a:buNone/>
            </a:pPr>
            <a:endParaRPr lang="pt-PT" dirty="0"/>
          </a:p>
          <a:p>
            <a:pPr marL="0" indent="0" algn="ctr">
              <a:buNone/>
            </a:pPr>
            <a:r>
              <a:rPr lang="pt-PT" sz="4800" b="1" dirty="0"/>
              <a:t>Dicas de poupança</a:t>
            </a:r>
          </a:p>
          <a:p>
            <a:pPr marL="0" indent="0" algn="ctr">
              <a:buNone/>
            </a:pPr>
            <a:endParaRPr lang="pt-PT" sz="4800" b="1" dirty="0"/>
          </a:p>
          <a:p>
            <a:pPr marL="0" indent="0" algn="ctr">
              <a:buNone/>
            </a:pPr>
            <a:br>
              <a:rPr lang="pt-PT" sz="4800" b="1" dirty="0"/>
            </a:br>
            <a:endParaRPr lang="pt-PT" sz="4800" b="1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Como podemos poupar (</a:t>
            </a:r>
            <a:r>
              <a:rPr lang="pt-PT" dirty="0" err="1"/>
              <a:t>cont</a:t>
            </a:r>
            <a:r>
              <a:rPr lang="pt-PT" dirty="0"/>
              <a:t>.)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B7C4452-E095-4F56-8D89-986448ABFA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4262" y="3717032"/>
            <a:ext cx="2870275" cy="237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31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arredondado 3"/>
          <p:cNvSpPr/>
          <p:nvPr/>
        </p:nvSpPr>
        <p:spPr>
          <a:xfrm>
            <a:off x="1835696" y="4509120"/>
            <a:ext cx="6192688" cy="72008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/>
              <a:t>A IMPORTÂNCIA DA POUPANÇA NUMA ECONOMIA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PT" dirty="0"/>
              <a:t>A </a:t>
            </a:r>
            <a:r>
              <a:rPr lang="pt-PT" b="1" dirty="0"/>
              <a:t>poupança</a:t>
            </a:r>
            <a:r>
              <a:rPr lang="pt-PT" dirty="0"/>
              <a:t> é definida como a parte do rendimento disponível que não é gasta em consumo imediato.</a:t>
            </a:r>
          </a:p>
          <a:p>
            <a:pPr algn="just"/>
            <a:r>
              <a:rPr lang="pt-PT" dirty="0"/>
              <a:t>A </a:t>
            </a:r>
            <a:r>
              <a:rPr lang="pt-PT" b="1" dirty="0"/>
              <a:t>poupança</a:t>
            </a:r>
            <a:r>
              <a:rPr lang="pt-PT" dirty="0"/>
              <a:t> constitui uma variável económica que </a:t>
            </a:r>
            <a:r>
              <a:rPr lang="pt-PT" b="1" dirty="0"/>
              <a:t>depende</a:t>
            </a:r>
            <a:r>
              <a:rPr lang="pt-PT" dirty="0"/>
              <a:t> do nível de </a:t>
            </a:r>
            <a:r>
              <a:rPr lang="pt-PT" b="1" dirty="0"/>
              <a:t>rendimentos</a:t>
            </a:r>
            <a:r>
              <a:rPr lang="pt-PT" dirty="0"/>
              <a:t> e do nível de despesas de </a:t>
            </a:r>
            <a:r>
              <a:rPr lang="pt-PT" b="1" dirty="0"/>
              <a:t>consumo</a:t>
            </a:r>
            <a:r>
              <a:rPr lang="pt-PT" dirty="0"/>
              <a:t>.</a:t>
            </a:r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r>
              <a:rPr lang="pt-PT" b="1" dirty="0"/>
              <a:t>	     Poupança = Rendimento - Consumo</a:t>
            </a:r>
            <a:endParaRPr lang="pt-PT" dirty="0"/>
          </a:p>
          <a:p>
            <a:pPr marL="0" indent="0" algn="just">
              <a:buNone/>
            </a:pPr>
            <a:br>
              <a:rPr lang="pt-PT" dirty="0"/>
            </a:b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16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PT" sz="4000" dirty="0"/>
              <a:t>O rendimento determina a poupança, a qual cresce com o aumento dos rendimentos auferidos pelas famílias.</a:t>
            </a:r>
          </a:p>
          <a:p>
            <a:pPr marL="0" indent="0">
              <a:buNone/>
            </a:pPr>
            <a:endParaRPr lang="pt-PT" b="1" dirty="0"/>
          </a:p>
        </p:txBody>
      </p:sp>
      <p:pic>
        <p:nvPicPr>
          <p:cNvPr id="2050" name="Picture 2" descr="http://www.energiasealternativas.com/images/poupar-energia-eur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717032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9827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Como podemos poupar?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PT" sz="4800" dirty="0"/>
              <a:t>Em coisas simples do dia a dia.</a:t>
            </a:r>
          </a:p>
          <a:p>
            <a:pPr marL="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867404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http://2.bp.blogspot.com/_ZhS2nkKRdUw/THP_puoG7OI/AAAAAAAABgo/LCe5v9CH9FI/s1600/pill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088" y="5661248"/>
            <a:ext cx="1793063" cy="896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3.bp.blogspot.com/_Jzb2XFDxFQI/TE8Ymi7X1DI/AAAAAAAAABM/kS6_oGWvkJQ/s400/1232603079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717032"/>
            <a:ext cx="985811" cy="933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Como podemos poupar?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612647" y="1600200"/>
            <a:ext cx="8287503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u="sng" dirty="0">
                <a:solidFill>
                  <a:srgbClr val="FF0000"/>
                </a:solidFill>
                <a:latin typeface="Copperplate Gothic Bold" pitchFamily="34" charset="0"/>
              </a:rPr>
              <a:t>Dicas de poupanças</a:t>
            </a:r>
            <a:endParaRPr lang="pt-PT" dirty="0"/>
          </a:p>
          <a:p>
            <a:pPr marL="0" indent="0">
              <a:buNone/>
            </a:pPr>
            <a:endParaRPr lang="pt-PT" dirty="0"/>
          </a:p>
          <a:p>
            <a:pPr algn="just"/>
            <a:r>
              <a:rPr lang="pt-PT" dirty="0"/>
              <a:t>Lavando roupa na máquina utilizando um programa adequado, detergente na medida certa e no </a:t>
            </a:r>
            <a:r>
              <a:rPr lang="pt-PT" dirty="0" err="1"/>
              <a:t>bi-horário</a:t>
            </a:r>
            <a:r>
              <a:rPr lang="pt-PT" dirty="0"/>
              <a:t>. </a:t>
            </a:r>
          </a:p>
          <a:p>
            <a:pPr marL="0" indent="0">
              <a:buNone/>
            </a:pPr>
            <a:endParaRPr lang="pt-PT" dirty="0"/>
          </a:p>
          <a:p>
            <a:r>
              <a:rPr lang="pt-PT" dirty="0"/>
              <a:t>Adquirindo medicamentos genéricos e embalagens apenas com as quantidades de que vamos necessitar.</a:t>
            </a:r>
          </a:p>
        </p:txBody>
      </p:sp>
    </p:spTree>
    <p:extLst>
      <p:ext uri="{BB962C8B-B14F-4D97-AF65-F5344CB8AC3E}">
        <p14:creationId xmlns:p14="http://schemas.microsoft.com/office/powerpoint/2010/main" val="2961444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comofazer.org/image/medium/lampada-fl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8927" y="1628800"/>
            <a:ext cx="1152128" cy="1255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Como podemos poupar (</a:t>
            </a:r>
            <a:r>
              <a:rPr lang="pt-PT" dirty="0" err="1"/>
              <a:t>cont</a:t>
            </a:r>
            <a:r>
              <a:rPr lang="pt-PT" dirty="0"/>
              <a:t>.)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737655" y="1638106"/>
            <a:ext cx="8153400" cy="4495800"/>
          </a:xfrm>
        </p:spPr>
        <p:txBody>
          <a:bodyPr>
            <a:normAutofit/>
          </a:bodyPr>
          <a:lstStyle/>
          <a:p>
            <a:r>
              <a:rPr lang="pt-PT" dirty="0"/>
              <a:t>Desligando as luzes sempre que saímos de uma divisão.</a:t>
            </a:r>
          </a:p>
          <a:p>
            <a:r>
              <a:rPr lang="pt-PT" dirty="0"/>
              <a:t>Trocando todas as lâmpadas incandescentes por lâmpadas economizadoras.</a:t>
            </a:r>
          </a:p>
          <a:p>
            <a:r>
              <a:rPr lang="pt-PT" dirty="0"/>
              <a:t>Desligando todos os aparelhos que possam ser mantidos em </a:t>
            </a:r>
            <a:r>
              <a:rPr lang="pt-PT" i="1" dirty="0"/>
              <a:t>standby.</a:t>
            </a:r>
          </a:p>
          <a:p>
            <a:r>
              <a:rPr lang="pt-PT" dirty="0"/>
              <a:t>Ligando o computador, impressora, scanner, fotocopiadora, máquina de café, micro-ondas, etc.. apensas quando se precisa.</a:t>
            </a:r>
          </a:p>
          <a:p>
            <a:endParaRPr lang="pt-PT" dirty="0"/>
          </a:p>
          <a:p>
            <a:pPr marL="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768439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Como podemos poupar (</a:t>
            </a:r>
            <a:r>
              <a:rPr lang="pt-PT" dirty="0" err="1"/>
              <a:t>cont</a:t>
            </a:r>
            <a:r>
              <a:rPr lang="pt-PT" dirty="0"/>
              <a:t>.)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dirty="0"/>
              <a:t>Não deixando o telemóvel a carregar toda a noite. Mesmo depois de carregado continua a gastar eletricidade.</a:t>
            </a:r>
          </a:p>
          <a:p>
            <a:pPr algn="just"/>
            <a:r>
              <a:rPr lang="pt-PT" dirty="0"/>
              <a:t>Escolhendo o micro-ondas para aquecer alimentos, em vez do forno ou fogão.</a:t>
            </a:r>
          </a:p>
          <a:p>
            <a:pPr algn="just"/>
            <a:r>
              <a:rPr lang="pt-PT" dirty="0"/>
              <a:t>As máquinas de lavar loiça e roupa só devem trabalhar com a sua carga máxima e, se possível, quando os tarifários de eletricidade são mais económicos.</a:t>
            </a:r>
          </a:p>
          <a:p>
            <a:pPr marL="0" indent="0" algn="just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25294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img.gruposinos.com.br/imagem/interativo/3012010051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7475823" y="945506"/>
            <a:ext cx="1224136" cy="1942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Como podemos poupar (</a:t>
            </a:r>
            <a:r>
              <a:rPr lang="pt-PT" dirty="0" err="1"/>
              <a:t>cont</a:t>
            </a:r>
            <a:r>
              <a:rPr lang="pt-PT" dirty="0"/>
              <a:t>.)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dirty="0"/>
              <a:t>Poupando água:</a:t>
            </a:r>
          </a:p>
          <a:p>
            <a:pPr lvl="1" algn="just"/>
            <a:r>
              <a:rPr lang="pt-PT" dirty="0"/>
              <a:t>demorando menos tempo no </a:t>
            </a:r>
            <a:r>
              <a:rPr lang="pt-PT" u="sng" dirty="0"/>
              <a:t>banho</a:t>
            </a:r>
            <a:r>
              <a:rPr lang="pt-PT" dirty="0"/>
              <a:t>;</a:t>
            </a:r>
          </a:p>
          <a:p>
            <a:pPr lvl="1" algn="just"/>
            <a:r>
              <a:rPr lang="pt-PT" dirty="0"/>
              <a:t> não deixando a torneira aberta quando se estiver a lavar os </a:t>
            </a:r>
            <a:r>
              <a:rPr lang="pt-PT" u="sng" dirty="0"/>
              <a:t>dentes</a:t>
            </a:r>
            <a:r>
              <a:rPr lang="pt-PT" dirty="0"/>
              <a:t>;</a:t>
            </a:r>
          </a:p>
          <a:p>
            <a:pPr lvl="1" algn="just"/>
            <a:r>
              <a:rPr lang="pt-PT" dirty="0"/>
              <a:t>reduzindo o número de descargas na casa de banho (poderá colocar-se uma garrafa de água de 1,5l dentro do reservatório do autoclismo; assim, este encher-se-á com menos água e também descarregará menos quantidade de água.</a:t>
            </a:r>
          </a:p>
        </p:txBody>
      </p:sp>
    </p:spTree>
    <p:extLst>
      <p:ext uri="{BB962C8B-B14F-4D97-AF65-F5344CB8AC3E}">
        <p14:creationId xmlns:p14="http://schemas.microsoft.com/office/powerpoint/2010/main" val="877703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608</TotalTime>
  <Words>956</Words>
  <Application>Microsoft Office PowerPoint</Application>
  <PresentationFormat>Apresentação no Ecrã (4:3)</PresentationFormat>
  <Paragraphs>70</Paragraphs>
  <Slides>20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20</vt:i4>
      </vt:variant>
    </vt:vector>
  </HeadingPairs>
  <TitlesOfParts>
    <vt:vector size="25" baseType="lpstr">
      <vt:lpstr>Copperplate Gothic Bold</vt:lpstr>
      <vt:lpstr>Tw Cen MT</vt:lpstr>
      <vt:lpstr>Wingdings</vt:lpstr>
      <vt:lpstr>Wingdings 2</vt:lpstr>
      <vt:lpstr>Mediano</vt:lpstr>
      <vt:lpstr>Dia Mundial da Poupança    31 de outubro</vt:lpstr>
      <vt:lpstr>Apresentação do PowerPoint</vt:lpstr>
      <vt:lpstr>A IMPORTÂNCIA DA POUPANÇA NUMA ECONOMIA </vt:lpstr>
      <vt:lpstr>Apresentação do PowerPoint</vt:lpstr>
      <vt:lpstr>Como podemos poupar?</vt:lpstr>
      <vt:lpstr>Como podemos poupar?</vt:lpstr>
      <vt:lpstr>Como podemos poupar (cont.)</vt:lpstr>
      <vt:lpstr>Como podemos poupar (cont.)</vt:lpstr>
      <vt:lpstr>Como podemos poupar (cont.)</vt:lpstr>
      <vt:lpstr>Como podemos poupar (cont.)</vt:lpstr>
      <vt:lpstr>Como podemos poupar (cont.)</vt:lpstr>
      <vt:lpstr>Como podemos poupar (cont.)</vt:lpstr>
      <vt:lpstr>Como podemos poupar (cont.)</vt:lpstr>
      <vt:lpstr>Como podemos poupar (cont.)</vt:lpstr>
      <vt:lpstr>Como podemos poupar (cont.)</vt:lpstr>
      <vt:lpstr>Como podemos poupar (cont.)</vt:lpstr>
      <vt:lpstr>Como podemos poupar (cont.)</vt:lpstr>
      <vt:lpstr>Como podemos poupar (cont.)</vt:lpstr>
      <vt:lpstr>Como podemos poupar (cont.)</vt:lpstr>
      <vt:lpstr>Como podemos poupar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Mundial da Poupança</dc:title>
  <dc:creator>PCS</dc:creator>
  <cp:lastModifiedBy>Aluno</cp:lastModifiedBy>
  <cp:revision>27</cp:revision>
  <dcterms:created xsi:type="dcterms:W3CDTF">2012-10-25T07:43:26Z</dcterms:created>
  <dcterms:modified xsi:type="dcterms:W3CDTF">2021-11-18T05:50:22Z</dcterms:modified>
</cp:coreProperties>
</file>