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03" r:id="rId3"/>
    <p:sldId id="272" r:id="rId4"/>
    <p:sldId id="304" r:id="rId5"/>
    <p:sldId id="305" r:id="rId6"/>
    <p:sldId id="257" r:id="rId7"/>
    <p:sldId id="266" r:id="rId8"/>
    <p:sldId id="267" r:id="rId9"/>
    <p:sldId id="262" r:id="rId10"/>
    <p:sldId id="268" r:id="rId11"/>
    <p:sldId id="275" r:id="rId12"/>
    <p:sldId id="276" r:id="rId13"/>
    <p:sldId id="273" r:id="rId14"/>
    <p:sldId id="274" r:id="rId15"/>
    <p:sldId id="277" r:id="rId16"/>
    <p:sldId id="278" r:id="rId17"/>
    <p:sldId id="279" r:id="rId18"/>
    <p:sldId id="294" r:id="rId19"/>
    <p:sldId id="280" r:id="rId20"/>
    <p:sldId id="295" r:id="rId21"/>
    <p:sldId id="297" r:id="rId22"/>
    <p:sldId id="298" r:id="rId23"/>
    <p:sldId id="301" r:id="rId24"/>
    <p:sldId id="302" r:id="rId25"/>
    <p:sldId id="281" r:id="rId26"/>
    <p:sldId id="282" r:id="rId27"/>
    <p:sldId id="300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88163" cy="1002188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5309" autoAdjust="0"/>
  </p:normalViewPr>
  <p:slideViewPr>
    <p:cSldViewPr snapToGrid="0">
      <p:cViewPr>
        <p:scale>
          <a:sx n="60" d="100"/>
          <a:sy n="60" d="100"/>
        </p:scale>
        <p:origin x="-846" y="-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F50EE2-F163-4C3D-A13A-056F795908B1}" type="doc">
      <dgm:prSet loTypeId="urn:microsoft.com/office/officeart/2005/8/layout/b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PT"/>
        </a:p>
      </dgm:t>
    </dgm:pt>
    <dgm:pt modelId="{61630B14-D9CE-4397-88B1-05FBC4B4552F}">
      <dgm:prSet phldrT="[Texto]"/>
      <dgm:spPr/>
      <dgm:t>
        <a:bodyPr/>
        <a:lstStyle/>
        <a:p>
          <a:r>
            <a:rPr lang="pt-PT" b="1" dirty="0"/>
            <a:t>Passo 1</a:t>
          </a:r>
        </a:p>
        <a:p>
          <a:r>
            <a:rPr lang="pt-PT" dirty="0"/>
            <a:t>Debate, partilha e discussão de ideias para a ação de mudança</a:t>
          </a:r>
        </a:p>
      </dgm:t>
    </dgm:pt>
    <dgm:pt modelId="{871E8792-F6CA-4C18-9E9E-C6CFF07C7412}" type="parTrans" cxnId="{1EA92EDD-D7EB-4310-80B1-7F118BF148C4}">
      <dgm:prSet/>
      <dgm:spPr/>
      <dgm:t>
        <a:bodyPr/>
        <a:lstStyle/>
        <a:p>
          <a:endParaRPr lang="pt-PT"/>
        </a:p>
      </dgm:t>
    </dgm:pt>
    <dgm:pt modelId="{E8F14487-3685-4AD9-8406-6BC0897FD6A0}" type="sibTrans" cxnId="{1EA92EDD-D7EB-4310-80B1-7F118BF148C4}">
      <dgm:prSet/>
      <dgm:spPr/>
      <dgm:t>
        <a:bodyPr/>
        <a:lstStyle/>
        <a:p>
          <a:endParaRPr lang="pt-PT"/>
        </a:p>
      </dgm:t>
    </dgm:pt>
    <dgm:pt modelId="{74F0325C-4537-4CCE-94A8-57A48882E0E5}">
      <dgm:prSet phldrT="[Texto]"/>
      <dgm:spPr/>
      <dgm:t>
        <a:bodyPr/>
        <a:lstStyle/>
        <a:p>
          <a:r>
            <a:rPr lang="pt-PT" b="1" dirty="0"/>
            <a:t>Passo 2</a:t>
          </a:r>
        </a:p>
        <a:p>
          <a:r>
            <a:rPr lang="pt-PT" dirty="0"/>
            <a:t>Reflexão sobre a ação de mudança</a:t>
          </a:r>
          <a:endParaRPr lang="pt-PT" b="1" dirty="0"/>
        </a:p>
      </dgm:t>
    </dgm:pt>
    <dgm:pt modelId="{3A960C59-F51E-46E2-90C9-65803C39779D}" type="parTrans" cxnId="{76488888-698E-4ED0-9CEB-9DB457E6351A}">
      <dgm:prSet/>
      <dgm:spPr/>
      <dgm:t>
        <a:bodyPr/>
        <a:lstStyle/>
        <a:p>
          <a:endParaRPr lang="pt-PT"/>
        </a:p>
      </dgm:t>
    </dgm:pt>
    <dgm:pt modelId="{DBA9B95B-17F4-437A-B711-FF4B482B1B62}" type="sibTrans" cxnId="{76488888-698E-4ED0-9CEB-9DB457E6351A}">
      <dgm:prSet/>
      <dgm:spPr/>
      <dgm:t>
        <a:bodyPr/>
        <a:lstStyle/>
        <a:p>
          <a:endParaRPr lang="pt-PT"/>
        </a:p>
      </dgm:t>
    </dgm:pt>
    <dgm:pt modelId="{9CA90572-2B46-45C2-8254-633EB10F7B1A}">
      <dgm:prSet phldrT="[Texto]"/>
      <dgm:spPr/>
      <dgm:t>
        <a:bodyPr/>
        <a:lstStyle/>
        <a:p>
          <a:pPr algn="ctr"/>
          <a:r>
            <a:rPr lang="pt-PT" b="1" dirty="0"/>
            <a:t>Passo 3</a:t>
          </a:r>
        </a:p>
        <a:p>
          <a:pPr algn="ctr"/>
          <a:r>
            <a:rPr lang="pt-PT" dirty="0"/>
            <a:t>Planeamento prático da ação</a:t>
          </a:r>
          <a:endParaRPr lang="pt-PT" b="1" dirty="0"/>
        </a:p>
      </dgm:t>
    </dgm:pt>
    <dgm:pt modelId="{426B1C63-09D9-4C3A-84B5-E70DF7BA6F91}" type="parTrans" cxnId="{54ED9A9F-91D2-4CB5-BC44-336F6386DE75}">
      <dgm:prSet/>
      <dgm:spPr/>
      <dgm:t>
        <a:bodyPr/>
        <a:lstStyle/>
        <a:p>
          <a:endParaRPr lang="pt-PT"/>
        </a:p>
      </dgm:t>
    </dgm:pt>
    <dgm:pt modelId="{EBD0955D-8568-49B5-870B-5396F72ACB2A}" type="sibTrans" cxnId="{54ED9A9F-91D2-4CB5-BC44-336F6386DE75}">
      <dgm:prSet/>
      <dgm:spPr/>
      <dgm:t>
        <a:bodyPr/>
        <a:lstStyle/>
        <a:p>
          <a:endParaRPr lang="pt-PT"/>
        </a:p>
      </dgm:t>
    </dgm:pt>
    <dgm:pt modelId="{254C6E32-F014-4142-9068-ADA9FD541645}">
      <dgm:prSet custT="1"/>
      <dgm:spPr/>
      <dgm:t>
        <a:bodyPr/>
        <a:lstStyle/>
        <a:p>
          <a:pPr algn="ctr"/>
          <a:r>
            <a:rPr lang="pt-PT" sz="1700" b="1" dirty="0"/>
            <a:t>Passo 4</a:t>
          </a:r>
        </a:p>
        <a:p>
          <a:pPr algn="ctr"/>
          <a:r>
            <a:rPr lang="pt-PT" sz="1700" dirty="0"/>
            <a:t>Calendário das fases de ação</a:t>
          </a:r>
        </a:p>
      </dgm:t>
    </dgm:pt>
    <dgm:pt modelId="{E5D5F169-4849-42ED-A699-373E2604878D}" type="parTrans" cxnId="{1F0E647E-4E63-435C-A923-FD26EADECD92}">
      <dgm:prSet/>
      <dgm:spPr/>
      <dgm:t>
        <a:bodyPr/>
        <a:lstStyle/>
        <a:p>
          <a:endParaRPr lang="pt-PT"/>
        </a:p>
      </dgm:t>
    </dgm:pt>
    <dgm:pt modelId="{3274C5E4-4D9D-4DCC-B802-3866E540C5ED}" type="sibTrans" cxnId="{1F0E647E-4E63-435C-A923-FD26EADECD92}">
      <dgm:prSet/>
      <dgm:spPr/>
      <dgm:t>
        <a:bodyPr/>
        <a:lstStyle/>
        <a:p>
          <a:endParaRPr lang="pt-PT"/>
        </a:p>
      </dgm:t>
    </dgm:pt>
    <dgm:pt modelId="{9D6BABA6-221B-4D82-A72B-EACE4B793156}">
      <dgm:prSet/>
      <dgm:spPr/>
      <dgm:t>
        <a:bodyPr/>
        <a:lstStyle/>
        <a:p>
          <a:r>
            <a:rPr lang="pt-PT" b="1" dirty="0"/>
            <a:t>Passo 5</a:t>
          </a:r>
        </a:p>
        <a:p>
          <a:r>
            <a:rPr lang="pt-PT" dirty="0"/>
            <a:t>Preparações para a implementação da ação</a:t>
          </a:r>
        </a:p>
      </dgm:t>
    </dgm:pt>
    <dgm:pt modelId="{E5EEA939-699E-4404-95A6-4D8F186D0F61}" type="parTrans" cxnId="{91C6A81E-F1BE-4643-8470-AFA42A313C71}">
      <dgm:prSet/>
      <dgm:spPr/>
      <dgm:t>
        <a:bodyPr/>
        <a:lstStyle/>
        <a:p>
          <a:endParaRPr lang="pt-PT"/>
        </a:p>
      </dgm:t>
    </dgm:pt>
    <dgm:pt modelId="{3C1B89AB-404A-4EDE-9772-64E830A678D7}" type="sibTrans" cxnId="{91C6A81E-F1BE-4643-8470-AFA42A313C71}">
      <dgm:prSet/>
      <dgm:spPr/>
      <dgm:t>
        <a:bodyPr/>
        <a:lstStyle/>
        <a:p>
          <a:endParaRPr lang="pt-PT"/>
        </a:p>
      </dgm:t>
    </dgm:pt>
    <dgm:pt modelId="{5A272B6B-23F4-4ABA-9112-BF13AB0086E0}" type="pres">
      <dgm:prSet presAssocID="{D9F50EE2-F163-4C3D-A13A-056F795908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B0B5C73F-EB52-412C-A65B-4D692DD980BB}" type="pres">
      <dgm:prSet presAssocID="{61630B14-D9CE-4397-88B1-05FBC4B4552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AA1645B-7564-463C-A4E1-D4548A14A514}" type="pres">
      <dgm:prSet presAssocID="{E8F14487-3685-4AD9-8406-6BC0897FD6A0}" presName="sibTrans" presStyleLbl="sibTrans1D1" presStyleIdx="0" presStyleCnt="4"/>
      <dgm:spPr/>
      <dgm:t>
        <a:bodyPr/>
        <a:lstStyle/>
        <a:p>
          <a:endParaRPr lang="pt-PT"/>
        </a:p>
      </dgm:t>
    </dgm:pt>
    <dgm:pt modelId="{1FA0CC86-40B3-4059-8E50-3F6E6BAD2F7B}" type="pres">
      <dgm:prSet presAssocID="{E8F14487-3685-4AD9-8406-6BC0897FD6A0}" presName="connectorText" presStyleLbl="sibTrans1D1" presStyleIdx="0" presStyleCnt="4"/>
      <dgm:spPr/>
      <dgm:t>
        <a:bodyPr/>
        <a:lstStyle/>
        <a:p>
          <a:endParaRPr lang="pt-PT"/>
        </a:p>
      </dgm:t>
    </dgm:pt>
    <dgm:pt modelId="{61FD4E37-2423-4A71-ACB9-0B447E9213D2}" type="pres">
      <dgm:prSet presAssocID="{74F0325C-4537-4CCE-94A8-57A48882E0E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DA3655B-F752-4FAE-8F28-FDD81EEA6F87}" type="pres">
      <dgm:prSet presAssocID="{DBA9B95B-17F4-437A-B711-FF4B482B1B62}" presName="sibTrans" presStyleLbl="sibTrans1D1" presStyleIdx="1" presStyleCnt="4"/>
      <dgm:spPr/>
      <dgm:t>
        <a:bodyPr/>
        <a:lstStyle/>
        <a:p>
          <a:endParaRPr lang="pt-PT"/>
        </a:p>
      </dgm:t>
    </dgm:pt>
    <dgm:pt modelId="{F6819E56-96E9-4596-BA81-3DF948183D12}" type="pres">
      <dgm:prSet presAssocID="{DBA9B95B-17F4-437A-B711-FF4B482B1B62}" presName="connectorText" presStyleLbl="sibTrans1D1" presStyleIdx="1" presStyleCnt="4"/>
      <dgm:spPr/>
      <dgm:t>
        <a:bodyPr/>
        <a:lstStyle/>
        <a:p>
          <a:endParaRPr lang="pt-PT"/>
        </a:p>
      </dgm:t>
    </dgm:pt>
    <dgm:pt modelId="{EC3B8A7F-55C1-4483-B56D-E534507A3A32}" type="pres">
      <dgm:prSet presAssocID="{9CA90572-2B46-45C2-8254-633EB10F7B1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57C7E36-A665-48FA-82C0-679307E1C303}" type="pres">
      <dgm:prSet presAssocID="{EBD0955D-8568-49B5-870B-5396F72ACB2A}" presName="sibTrans" presStyleLbl="sibTrans1D1" presStyleIdx="2" presStyleCnt="4"/>
      <dgm:spPr/>
      <dgm:t>
        <a:bodyPr/>
        <a:lstStyle/>
        <a:p>
          <a:endParaRPr lang="pt-PT"/>
        </a:p>
      </dgm:t>
    </dgm:pt>
    <dgm:pt modelId="{3F1B3F84-4269-4A48-9E18-4D7C691A3C83}" type="pres">
      <dgm:prSet presAssocID="{EBD0955D-8568-49B5-870B-5396F72ACB2A}" presName="connectorText" presStyleLbl="sibTrans1D1" presStyleIdx="2" presStyleCnt="4"/>
      <dgm:spPr/>
      <dgm:t>
        <a:bodyPr/>
        <a:lstStyle/>
        <a:p>
          <a:endParaRPr lang="pt-PT"/>
        </a:p>
      </dgm:t>
    </dgm:pt>
    <dgm:pt modelId="{4161F8C0-C954-441E-9401-F9B24E4602C9}" type="pres">
      <dgm:prSet presAssocID="{254C6E32-F014-4142-9068-ADA9FD54164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DFBD9B2-E2CE-4F14-B522-558BE6310212}" type="pres">
      <dgm:prSet presAssocID="{3274C5E4-4D9D-4DCC-B802-3866E540C5ED}" presName="sibTrans" presStyleLbl="sibTrans1D1" presStyleIdx="3" presStyleCnt="4"/>
      <dgm:spPr/>
      <dgm:t>
        <a:bodyPr/>
        <a:lstStyle/>
        <a:p>
          <a:endParaRPr lang="pt-PT"/>
        </a:p>
      </dgm:t>
    </dgm:pt>
    <dgm:pt modelId="{8B97CC81-55DD-4215-BB00-93BF7F17A0EC}" type="pres">
      <dgm:prSet presAssocID="{3274C5E4-4D9D-4DCC-B802-3866E540C5ED}" presName="connectorText" presStyleLbl="sibTrans1D1" presStyleIdx="3" presStyleCnt="4"/>
      <dgm:spPr/>
      <dgm:t>
        <a:bodyPr/>
        <a:lstStyle/>
        <a:p>
          <a:endParaRPr lang="pt-PT"/>
        </a:p>
      </dgm:t>
    </dgm:pt>
    <dgm:pt modelId="{2CFAA3B4-701E-4A06-8E17-BF67E4CB0BD3}" type="pres">
      <dgm:prSet presAssocID="{9D6BABA6-221B-4D82-A72B-EACE4B793156}" presName="node" presStyleLbl="node1" presStyleIdx="4" presStyleCnt="5" custScaleX="99964" custScaleY="9077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180E785-76DD-4CB0-9525-F348655A8CFA}" type="presOf" srcId="{DBA9B95B-17F4-437A-B711-FF4B482B1B62}" destId="{1DA3655B-F752-4FAE-8F28-FDD81EEA6F87}" srcOrd="0" destOrd="0" presId="urn:microsoft.com/office/officeart/2005/8/layout/bProcess3"/>
    <dgm:cxn modelId="{D74A0352-1AF5-41AE-8C98-379391FF4970}" type="presOf" srcId="{E8F14487-3685-4AD9-8406-6BC0897FD6A0}" destId="{1FA0CC86-40B3-4059-8E50-3F6E6BAD2F7B}" srcOrd="1" destOrd="0" presId="urn:microsoft.com/office/officeart/2005/8/layout/bProcess3"/>
    <dgm:cxn modelId="{BF395D25-1AD4-4891-A94B-8A930D259320}" type="presOf" srcId="{3274C5E4-4D9D-4DCC-B802-3866E540C5ED}" destId="{CDFBD9B2-E2CE-4F14-B522-558BE6310212}" srcOrd="0" destOrd="0" presId="urn:microsoft.com/office/officeart/2005/8/layout/bProcess3"/>
    <dgm:cxn modelId="{76488888-698E-4ED0-9CEB-9DB457E6351A}" srcId="{D9F50EE2-F163-4C3D-A13A-056F795908B1}" destId="{74F0325C-4537-4CCE-94A8-57A48882E0E5}" srcOrd="1" destOrd="0" parTransId="{3A960C59-F51E-46E2-90C9-65803C39779D}" sibTransId="{DBA9B95B-17F4-437A-B711-FF4B482B1B62}"/>
    <dgm:cxn modelId="{F113E482-B81D-4BCA-9448-06A38966DF94}" type="presOf" srcId="{3274C5E4-4D9D-4DCC-B802-3866E540C5ED}" destId="{8B97CC81-55DD-4215-BB00-93BF7F17A0EC}" srcOrd="1" destOrd="0" presId="urn:microsoft.com/office/officeart/2005/8/layout/bProcess3"/>
    <dgm:cxn modelId="{91C6A81E-F1BE-4643-8470-AFA42A313C71}" srcId="{D9F50EE2-F163-4C3D-A13A-056F795908B1}" destId="{9D6BABA6-221B-4D82-A72B-EACE4B793156}" srcOrd="4" destOrd="0" parTransId="{E5EEA939-699E-4404-95A6-4D8F186D0F61}" sibTransId="{3C1B89AB-404A-4EDE-9772-64E830A678D7}"/>
    <dgm:cxn modelId="{54ED9A9F-91D2-4CB5-BC44-336F6386DE75}" srcId="{D9F50EE2-F163-4C3D-A13A-056F795908B1}" destId="{9CA90572-2B46-45C2-8254-633EB10F7B1A}" srcOrd="2" destOrd="0" parTransId="{426B1C63-09D9-4C3A-84B5-E70DF7BA6F91}" sibTransId="{EBD0955D-8568-49B5-870B-5396F72ACB2A}"/>
    <dgm:cxn modelId="{A7F328C0-1C63-4AAC-A3AB-9EEDE2E3D3C6}" type="presOf" srcId="{EBD0955D-8568-49B5-870B-5396F72ACB2A}" destId="{3F1B3F84-4269-4A48-9E18-4D7C691A3C83}" srcOrd="1" destOrd="0" presId="urn:microsoft.com/office/officeart/2005/8/layout/bProcess3"/>
    <dgm:cxn modelId="{D28FDBFD-D48F-4110-B4CB-0C80A3D33384}" type="presOf" srcId="{9D6BABA6-221B-4D82-A72B-EACE4B793156}" destId="{2CFAA3B4-701E-4A06-8E17-BF67E4CB0BD3}" srcOrd="0" destOrd="0" presId="urn:microsoft.com/office/officeart/2005/8/layout/bProcess3"/>
    <dgm:cxn modelId="{A0B84A04-EA7D-465E-91AA-FDEC826786B7}" type="presOf" srcId="{D9F50EE2-F163-4C3D-A13A-056F795908B1}" destId="{5A272B6B-23F4-4ABA-9112-BF13AB0086E0}" srcOrd="0" destOrd="0" presId="urn:microsoft.com/office/officeart/2005/8/layout/bProcess3"/>
    <dgm:cxn modelId="{47BE8669-CDEE-4262-807B-4AADFEF028A9}" type="presOf" srcId="{74F0325C-4537-4CCE-94A8-57A48882E0E5}" destId="{61FD4E37-2423-4A71-ACB9-0B447E9213D2}" srcOrd="0" destOrd="0" presId="urn:microsoft.com/office/officeart/2005/8/layout/bProcess3"/>
    <dgm:cxn modelId="{541FFEFA-5F8B-4C36-8201-9652A7BE64D6}" type="presOf" srcId="{EBD0955D-8568-49B5-870B-5396F72ACB2A}" destId="{957C7E36-A665-48FA-82C0-679307E1C303}" srcOrd="0" destOrd="0" presId="urn:microsoft.com/office/officeart/2005/8/layout/bProcess3"/>
    <dgm:cxn modelId="{1EA92EDD-D7EB-4310-80B1-7F118BF148C4}" srcId="{D9F50EE2-F163-4C3D-A13A-056F795908B1}" destId="{61630B14-D9CE-4397-88B1-05FBC4B4552F}" srcOrd="0" destOrd="0" parTransId="{871E8792-F6CA-4C18-9E9E-C6CFF07C7412}" sibTransId="{E8F14487-3685-4AD9-8406-6BC0897FD6A0}"/>
    <dgm:cxn modelId="{1F0E647E-4E63-435C-A923-FD26EADECD92}" srcId="{D9F50EE2-F163-4C3D-A13A-056F795908B1}" destId="{254C6E32-F014-4142-9068-ADA9FD541645}" srcOrd="3" destOrd="0" parTransId="{E5D5F169-4849-42ED-A699-373E2604878D}" sibTransId="{3274C5E4-4D9D-4DCC-B802-3866E540C5ED}"/>
    <dgm:cxn modelId="{A880B1C6-96F6-4488-9D0A-58DBB682AA61}" type="presOf" srcId="{9CA90572-2B46-45C2-8254-633EB10F7B1A}" destId="{EC3B8A7F-55C1-4483-B56D-E534507A3A32}" srcOrd="0" destOrd="0" presId="urn:microsoft.com/office/officeart/2005/8/layout/bProcess3"/>
    <dgm:cxn modelId="{8DFE501F-B376-4CDA-B1E9-CFA835DB408E}" type="presOf" srcId="{254C6E32-F014-4142-9068-ADA9FD541645}" destId="{4161F8C0-C954-441E-9401-F9B24E4602C9}" srcOrd="0" destOrd="0" presId="urn:microsoft.com/office/officeart/2005/8/layout/bProcess3"/>
    <dgm:cxn modelId="{F783EA77-8AEA-47EA-B5A9-EFEE1D6F6496}" type="presOf" srcId="{E8F14487-3685-4AD9-8406-6BC0897FD6A0}" destId="{9AA1645B-7564-463C-A4E1-D4548A14A514}" srcOrd="0" destOrd="0" presId="urn:microsoft.com/office/officeart/2005/8/layout/bProcess3"/>
    <dgm:cxn modelId="{6791E9AF-97FA-4D31-87D8-0536D2513DB5}" type="presOf" srcId="{DBA9B95B-17F4-437A-B711-FF4B482B1B62}" destId="{F6819E56-96E9-4596-BA81-3DF948183D12}" srcOrd="1" destOrd="0" presId="urn:microsoft.com/office/officeart/2005/8/layout/bProcess3"/>
    <dgm:cxn modelId="{DC5544FF-77F7-46A5-8C67-AFF88CFF97C5}" type="presOf" srcId="{61630B14-D9CE-4397-88B1-05FBC4B4552F}" destId="{B0B5C73F-EB52-412C-A65B-4D692DD980BB}" srcOrd="0" destOrd="0" presId="urn:microsoft.com/office/officeart/2005/8/layout/bProcess3"/>
    <dgm:cxn modelId="{2AC75E9E-14FD-447C-941D-2FEDA20F03D4}" type="presParOf" srcId="{5A272B6B-23F4-4ABA-9112-BF13AB0086E0}" destId="{B0B5C73F-EB52-412C-A65B-4D692DD980BB}" srcOrd="0" destOrd="0" presId="urn:microsoft.com/office/officeart/2005/8/layout/bProcess3"/>
    <dgm:cxn modelId="{ECDD6A70-9767-4654-ABE1-52DA9914EFEA}" type="presParOf" srcId="{5A272B6B-23F4-4ABA-9112-BF13AB0086E0}" destId="{9AA1645B-7564-463C-A4E1-D4548A14A514}" srcOrd="1" destOrd="0" presId="urn:microsoft.com/office/officeart/2005/8/layout/bProcess3"/>
    <dgm:cxn modelId="{F12E7227-6245-458B-91AD-F201C3EBA8E4}" type="presParOf" srcId="{9AA1645B-7564-463C-A4E1-D4548A14A514}" destId="{1FA0CC86-40B3-4059-8E50-3F6E6BAD2F7B}" srcOrd="0" destOrd="0" presId="urn:microsoft.com/office/officeart/2005/8/layout/bProcess3"/>
    <dgm:cxn modelId="{8C6C1309-259B-481D-BEE8-28E306714627}" type="presParOf" srcId="{5A272B6B-23F4-4ABA-9112-BF13AB0086E0}" destId="{61FD4E37-2423-4A71-ACB9-0B447E9213D2}" srcOrd="2" destOrd="0" presId="urn:microsoft.com/office/officeart/2005/8/layout/bProcess3"/>
    <dgm:cxn modelId="{911ED412-17A9-459E-A53D-28297E646E86}" type="presParOf" srcId="{5A272B6B-23F4-4ABA-9112-BF13AB0086E0}" destId="{1DA3655B-F752-4FAE-8F28-FDD81EEA6F87}" srcOrd="3" destOrd="0" presId="urn:microsoft.com/office/officeart/2005/8/layout/bProcess3"/>
    <dgm:cxn modelId="{B89C77DB-2146-4CD6-B8A4-28CB9E354520}" type="presParOf" srcId="{1DA3655B-F752-4FAE-8F28-FDD81EEA6F87}" destId="{F6819E56-96E9-4596-BA81-3DF948183D12}" srcOrd="0" destOrd="0" presId="urn:microsoft.com/office/officeart/2005/8/layout/bProcess3"/>
    <dgm:cxn modelId="{48D08CCC-0189-4592-8989-F62D7C498039}" type="presParOf" srcId="{5A272B6B-23F4-4ABA-9112-BF13AB0086E0}" destId="{EC3B8A7F-55C1-4483-B56D-E534507A3A32}" srcOrd="4" destOrd="0" presId="urn:microsoft.com/office/officeart/2005/8/layout/bProcess3"/>
    <dgm:cxn modelId="{284BCF5F-3ACA-4D4B-B945-58DAB194C53C}" type="presParOf" srcId="{5A272B6B-23F4-4ABA-9112-BF13AB0086E0}" destId="{957C7E36-A665-48FA-82C0-679307E1C303}" srcOrd="5" destOrd="0" presId="urn:microsoft.com/office/officeart/2005/8/layout/bProcess3"/>
    <dgm:cxn modelId="{B74CFCB2-11B7-4B83-B50D-80658E5DEA1D}" type="presParOf" srcId="{957C7E36-A665-48FA-82C0-679307E1C303}" destId="{3F1B3F84-4269-4A48-9E18-4D7C691A3C83}" srcOrd="0" destOrd="0" presId="urn:microsoft.com/office/officeart/2005/8/layout/bProcess3"/>
    <dgm:cxn modelId="{0978D684-6571-45AF-95F3-143356C9FDFC}" type="presParOf" srcId="{5A272B6B-23F4-4ABA-9112-BF13AB0086E0}" destId="{4161F8C0-C954-441E-9401-F9B24E4602C9}" srcOrd="6" destOrd="0" presId="urn:microsoft.com/office/officeart/2005/8/layout/bProcess3"/>
    <dgm:cxn modelId="{DB8DF07D-EF48-4DED-90F0-0342B95EF12E}" type="presParOf" srcId="{5A272B6B-23F4-4ABA-9112-BF13AB0086E0}" destId="{CDFBD9B2-E2CE-4F14-B522-558BE6310212}" srcOrd="7" destOrd="0" presId="urn:microsoft.com/office/officeart/2005/8/layout/bProcess3"/>
    <dgm:cxn modelId="{76F803A6-29CE-4460-B839-3BE64012D3CA}" type="presParOf" srcId="{CDFBD9B2-E2CE-4F14-B522-558BE6310212}" destId="{8B97CC81-55DD-4215-BB00-93BF7F17A0EC}" srcOrd="0" destOrd="0" presId="urn:microsoft.com/office/officeart/2005/8/layout/bProcess3"/>
    <dgm:cxn modelId="{7B4AFD78-690A-428A-AF5E-FEA5FDB3BA46}" type="presParOf" srcId="{5A272B6B-23F4-4ABA-9112-BF13AB0086E0}" destId="{2CFAA3B4-701E-4A06-8E17-BF67E4CB0BD3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1373D1-02CB-4E3B-988A-7C8C9CB45C4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6A759129-4E21-42F8-9BAE-574BBCF4DB14}">
      <dgm:prSet phldrT="[Texto]" custT="1"/>
      <dgm:spPr/>
      <dgm:t>
        <a:bodyPr/>
        <a:lstStyle/>
        <a:p>
          <a:r>
            <a:rPr lang="pt-PT" sz="2800" dirty="0"/>
            <a:t>Implementação</a:t>
          </a:r>
        </a:p>
      </dgm:t>
    </dgm:pt>
    <dgm:pt modelId="{6E15AD91-20B0-4E7C-AF54-2893D55CF25F}" type="parTrans" cxnId="{260493BC-FFBD-4F5C-BDE6-6C028BE0DEE6}">
      <dgm:prSet/>
      <dgm:spPr/>
      <dgm:t>
        <a:bodyPr/>
        <a:lstStyle/>
        <a:p>
          <a:endParaRPr lang="pt-PT"/>
        </a:p>
      </dgm:t>
    </dgm:pt>
    <dgm:pt modelId="{FD219E46-6114-4D6B-8B0A-8FA0890E925C}" type="sibTrans" cxnId="{260493BC-FFBD-4F5C-BDE6-6C028BE0DEE6}">
      <dgm:prSet/>
      <dgm:spPr/>
      <dgm:t>
        <a:bodyPr/>
        <a:lstStyle/>
        <a:p>
          <a:endParaRPr lang="pt-PT"/>
        </a:p>
      </dgm:t>
    </dgm:pt>
    <dgm:pt modelId="{7756E8B6-88B2-441F-9F84-87F76BF9DBF2}">
      <dgm:prSet phldrT="[Texto]"/>
      <dgm:spPr/>
      <dgm:t>
        <a:bodyPr/>
        <a:lstStyle/>
        <a:p>
          <a:r>
            <a:rPr lang="pt-PT" dirty="0"/>
            <a:t>Atividades planeadas</a:t>
          </a:r>
        </a:p>
      </dgm:t>
    </dgm:pt>
    <dgm:pt modelId="{CB7095EC-8403-49E7-9A71-01F0A4D9E734}" type="parTrans" cxnId="{BED5156B-E9F9-40E3-A288-0D2590483B4C}">
      <dgm:prSet/>
      <dgm:spPr/>
      <dgm:t>
        <a:bodyPr/>
        <a:lstStyle/>
        <a:p>
          <a:endParaRPr lang="pt-PT"/>
        </a:p>
      </dgm:t>
    </dgm:pt>
    <dgm:pt modelId="{5EB5E09D-9E3E-409C-B2E9-F765F25C7AFA}" type="sibTrans" cxnId="{BED5156B-E9F9-40E3-A288-0D2590483B4C}">
      <dgm:prSet/>
      <dgm:spPr/>
      <dgm:t>
        <a:bodyPr/>
        <a:lstStyle/>
        <a:p>
          <a:endParaRPr lang="pt-PT"/>
        </a:p>
      </dgm:t>
    </dgm:pt>
    <dgm:pt modelId="{E88199EE-4745-4D5E-B780-69B79E0E1846}">
      <dgm:prSet phldrT="[Texto]"/>
      <dgm:spPr/>
      <dgm:t>
        <a:bodyPr/>
        <a:lstStyle/>
        <a:p>
          <a:r>
            <a:rPr lang="pt-PT" dirty="0"/>
            <a:t>Plano de ação e calendário vão fornecer a estrutura e principal e a orientação para os passos a serem realizados</a:t>
          </a:r>
        </a:p>
      </dgm:t>
    </dgm:pt>
    <dgm:pt modelId="{D72F79EF-AAC3-49A5-92B1-04495CB20104}" type="parTrans" cxnId="{7F726B59-5DAF-406E-B928-124022516A09}">
      <dgm:prSet/>
      <dgm:spPr/>
      <dgm:t>
        <a:bodyPr/>
        <a:lstStyle/>
        <a:p>
          <a:endParaRPr lang="pt-PT"/>
        </a:p>
      </dgm:t>
    </dgm:pt>
    <dgm:pt modelId="{31DCE74C-BFF6-4C7F-B921-E0432DDF2AF4}" type="sibTrans" cxnId="{7F726B59-5DAF-406E-B928-124022516A09}">
      <dgm:prSet/>
      <dgm:spPr/>
      <dgm:t>
        <a:bodyPr/>
        <a:lstStyle/>
        <a:p>
          <a:endParaRPr lang="pt-PT"/>
        </a:p>
      </dgm:t>
    </dgm:pt>
    <dgm:pt modelId="{E55E0080-B704-45E9-9755-27A0DC46A550}">
      <dgm:prSet phldrT="[Texto]" custT="1"/>
      <dgm:spPr/>
      <dgm:t>
        <a:bodyPr/>
        <a:lstStyle/>
        <a:p>
          <a:r>
            <a:rPr lang="pt-PT" sz="2800" dirty="0"/>
            <a:t>Gestão do projeto</a:t>
          </a:r>
        </a:p>
      </dgm:t>
    </dgm:pt>
    <dgm:pt modelId="{0FB302F6-E819-4375-B951-963B38EB87EA}" type="parTrans" cxnId="{9729E536-2156-4C62-A0AA-B0F1DCADCD05}">
      <dgm:prSet/>
      <dgm:spPr/>
      <dgm:t>
        <a:bodyPr/>
        <a:lstStyle/>
        <a:p>
          <a:endParaRPr lang="pt-PT"/>
        </a:p>
      </dgm:t>
    </dgm:pt>
    <dgm:pt modelId="{5D8B525C-60CB-43C3-B538-E8A64906D93F}" type="sibTrans" cxnId="{9729E536-2156-4C62-A0AA-B0F1DCADCD05}">
      <dgm:prSet/>
      <dgm:spPr/>
      <dgm:t>
        <a:bodyPr/>
        <a:lstStyle/>
        <a:p>
          <a:endParaRPr lang="pt-PT"/>
        </a:p>
      </dgm:t>
    </dgm:pt>
    <dgm:pt modelId="{F5E72733-5FF0-4418-8EAB-98BFAAB8D11D}">
      <dgm:prSet phldrT="[Texto]"/>
      <dgm:spPr/>
      <dgm:t>
        <a:bodyPr/>
        <a:lstStyle/>
        <a:p>
          <a:r>
            <a:rPr lang="pt-PT" dirty="0"/>
            <a:t>Atribuir a uma pessoa o papel de gestor de projeto, a qual vai estar atualizada sobre o progresso de todas as atividades e a resolução de potenciais problemas.</a:t>
          </a:r>
        </a:p>
      </dgm:t>
    </dgm:pt>
    <dgm:pt modelId="{B6E7991D-157B-432A-8F3D-C5D07841989C}" type="parTrans" cxnId="{6793C077-DF3E-455A-A28A-9DCE462414E6}">
      <dgm:prSet/>
      <dgm:spPr/>
      <dgm:t>
        <a:bodyPr/>
        <a:lstStyle/>
        <a:p>
          <a:endParaRPr lang="pt-PT"/>
        </a:p>
      </dgm:t>
    </dgm:pt>
    <dgm:pt modelId="{B5A91791-8DBD-4DAF-9D33-63698515593B}" type="sibTrans" cxnId="{6793C077-DF3E-455A-A28A-9DCE462414E6}">
      <dgm:prSet/>
      <dgm:spPr/>
      <dgm:t>
        <a:bodyPr/>
        <a:lstStyle/>
        <a:p>
          <a:endParaRPr lang="pt-PT"/>
        </a:p>
      </dgm:t>
    </dgm:pt>
    <dgm:pt modelId="{AE632A8C-19C1-4186-AB83-E8F6E2EC6C19}">
      <dgm:prSet phldrT="[Texto]"/>
      <dgm:spPr/>
      <dgm:t>
        <a:bodyPr/>
        <a:lstStyle/>
        <a:p>
          <a:r>
            <a:rPr lang="pt-PT" dirty="0"/>
            <a:t>Apenas necessário se houver múltiplas atividades a ocorrer ao mesmo tempo, com diferentes pessoas responsáveis.</a:t>
          </a:r>
        </a:p>
      </dgm:t>
    </dgm:pt>
    <dgm:pt modelId="{43AE38A0-39BB-4B13-94BC-F1461F57DD3D}" type="parTrans" cxnId="{06259DA4-18B2-4B3E-9218-C77E496E2D05}">
      <dgm:prSet/>
      <dgm:spPr/>
      <dgm:t>
        <a:bodyPr/>
        <a:lstStyle/>
        <a:p>
          <a:endParaRPr lang="pt-PT"/>
        </a:p>
      </dgm:t>
    </dgm:pt>
    <dgm:pt modelId="{0CAFF5F1-37E3-4EB5-A8FE-9EA16723D313}" type="sibTrans" cxnId="{06259DA4-18B2-4B3E-9218-C77E496E2D05}">
      <dgm:prSet/>
      <dgm:spPr/>
      <dgm:t>
        <a:bodyPr/>
        <a:lstStyle/>
        <a:p>
          <a:endParaRPr lang="pt-PT"/>
        </a:p>
      </dgm:t>
    </dgm:pt>
    <dgm:pt modelId="{C147924B-F686-4091-B19C-F52ACCC9E528}">
      <dgm:prSet phldrT="[Texto]"/>
      <dgm:spPr/>
      <dgm:t>
        <a:bodyPr/>
        <a:lstStyle/>
        <a:p>
          <a:endParaRPr lang="pt-PT" dirty="0"/>
        </a:p>
      </dgm:t>
    </dgm:pt>
    <dgm:pt modelId="{C9F4EFBA-E574-41C3-8F58-C65A9D95764A}" type="parTrans" cxnId="{E03A863B-71F5-4CB4-9391-A92975463743}">
      <dgm:prSet/>
      <dgm:spPr/>
      <dgm:t>
        <a:bodyPr/>
        <a:lstStyle/>
        <a:p>
          <a:endParaRPr lang="pt-PT"/>
        </a:p>
      </dgm:t>
    </dgm:pt>
    <dgm:pt modelId="{A4BFD19B-C31B-4D57-B980-3310ADEB384F}" type="sibTrans" cxnId="{E03A863B-71F5-4CB4-9391-A92975463743}">
      <dgm:prSet/>
      <dgm:spPr/>
      <dgm:t>
        <a:bodyPr/>
        <a:lstStyle/>
        <a:p>
          <a:endParaRPr lang="pt-PT"/>
        </a:p>
      </dgm:t>
    </dgm:pt>
    <dgm:pt modelId="{742F5DD4-2CC7-408A-8903-50B9291530DE}" type="pres">
      <dgm:prSet presAssocID="{AF1373D1-02CB-4E3B-988A-7C8C9CB45C4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34204C25-4F12-4E5B-91BA-3F941ACB25B1}" type="pres">
      <dgm:prSet presAssocID="{6A759129-4E21-42F8-9BAE-574BBCF4DB14}" presName="linNode" presStyleCnt="0"/>
      <dgm:spPr/>
    </dgm:pt>
    <dgm:pt modelId="{46D0DC8B-F5AE-42A6-BA13-F3ABB312B440}" type="pres">
      <dgm:prSet presAssocID="{6A759129-4E21-42F8-9BAE-574BBCF4DB14}" presName="parentShp" presStyleLbl="node1" presStyleIdx="0" presStyleCnt="2" custScaleX="91164" custScaleY="8749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5452C2E-88CD-432F-B3E6-D4D0FD07B835}" type="pres">
      <dgm:prSet presAssocID="{6A759129-4E21-42F8-9BAE-574BBCF4DB14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2608212-2E27-4A25-B97B-DFC9B0421143}" type="pres">
      <dgm:prSet presAssocID="{FD219E46-6114-4D6B-8B0A-8FA0890E925C}" presName="spacing" presStyleCnt="0"/>
      <dgm:spPr/>
    </dgm:pt>
    <dgm:pt modelId="{C1F4789C-8B98-438C-9337-326CEBBA6945}" type="pres">
      <dgm:prSet presAssocID="{E55E0080-B704-45E9-9755-27A0DC46A550}" presName="linNode" presStyleCnt="0"/>
      <dgm:spPr/>
    </dgm:pt>
    <dgm:pt modelId="{9E411B20-E303-499C-BA7D-08FE4BF046C7}" type="pres">
      <dgm:prSet presAssocID="{E55E0080-B704-45E9-9755-27A0DC46A550}" presName="parentShp" presStyleLbl="node1" presStyleIdx="1" presStyleCnt="2" custScaleX="92397" custScaleY="6946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02637D3-3620-4305-A8C0-259F22D25C62}" type="pres">
      <dgm:prSet presAssocID="{E55E0080-B704-45E9-9755-27A0DC46A55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400C66B5-3280-41C1-B76C-E9555CC0336F}" type="presOf" srcId="{7756E8B6-88B2-441F-9F84-87F76BF9DBF2}" destId="{35452C2E-88CD-432F-B3E6-D4D0FD07B835}" srcOrd="0" destOrd="1" presId="urn:microsoft.com/office/officeart/2005/8/layout/vList6"/>
    <dgm:cxn modelId="{DB6427C8-5369-4AC7-AE28-ADA11279EA58}" type="presOf" srcId="{E88199EE-4745-4D5E-B780-69B79E0E1846}" destId="{35452C2E-88CD-432F-B3E6-D4D0FD07B835}" srcOrd="0" destOrd="2" presId="urn:microsoft.com/office/officeart/2005/8/layout/vList6"/>
    <dgm:cxn modelId="{06259DA4-18B2-4B3E-9218-C77E496E2D05}" srcId="{E55E0080-B704-45E9-9755-27A0DC46A550}" destId="{AE632A8C-19C1-4186-AB83-E8F6E2EC6C19}" srcOrd="1" destOrd="0" parTransId="{43AE38A0-39BB-4B13-94BC-F1461F57DD3D}" sibTransId="{0CAFF5F1-37E3-4EB5-A8FE-9EA16723D313}"/>
    <dgm:cxn modelId="{A6584C89-5DE2-4427-B863-F671771901ED}" type="presOf" srcId="{6A759129-4E21-42F8-9BAE-574BBCF4DB14}" destId="{46D0DC8B-F5AE-42A6-BA13-F3ABB312B440}" srcOrd="0" destOrd="0" presId="urn:microsoft.com/office/officeart/2005/8/layout/vList6"/>
    <dgm:cxn modelId="{E300DFB2-C889-4D06-B5AF-97A6940A96AF}" type="presOf" srcId="{C147924B-F686-4091-B19C-F52ACCC9E528}" destId="{35452C2E-88CD-432F-B3E6-D4D0FD07B835}" srcOrd="0" destOrd="0" presId="urn:microsoft.com/office/officeart/2005/8/layout/vList6"/>
    <dgm:cxn modelId="{9B214F79-0763-4604-8B48-C8F6A308EF57}" type="presOf" srcId="{AE632A8C-19C1-4186-AB83-E8F6E2EC6C19}" destId="{C02637D3-3620-4305-A8C0-259F22D25C62}" srcOrd="0" destOrd="1" presId="urn:microsoft.com/office/officeart/2005/8/layout/vList6"/>
    <dgm:cxn modelId="{39236BCD-AB97-4879-8E10-8143172C7559}" type="presOf" srcId="{F5E72733-5FF0-4418-8EAB-98BFAAB8D11D}" destId="{C02637D3-3620-4305-A8C0-259F22D25C62}" srcOrd="0" destOrd="0" presId="urn:microsoft.com/office/officeart/2005/8/layout/vList6"/>
    <dgm:cxn modelId="{60D73C9D-5E62-4E78-A9EC-5B98EB7B7D5A}" type="presOf" srcId="{E55E0080-B704-45E9-9755-27A0DC46A550}" destId="{9E411B20-E303-499C-BA7D-08FE4BF046C7}" srcOrd="0" destOrd="0" presId="urn:microsoft.com/office/officeart/2005/8/layout/vList6"/>
    <dgm:cxn modelId="{7F726B59-5DAF-406E-B928-124022516A09}" srcId="{6A759129-4E21-42F8-9BAE-574BBCF4DB14}" destId="{E88199EE-4745-4D5E-B780-69B79E0E1846}" srcOrd="2" destOrd="0" parTransId="{D72F79EF-AAC3-49A5-92B1-04495CB20104}" sibTransId="{31DCE74C-BFF6-4C7F-B921-E0432DDF2AF4}"/>
    <dgm:cxn modelId="{9729E536-2156-4C62-A0AA-B0F1DCADCD05}" srcId="{AF1373D1-02CB-4E3B-988A-7C8C9CB45C4B}" destId="{E55E0080-B704-45E9-9755-27A0DC46A550}" srcOrd="1" destOrd="0" parTransId="{0FB302F6-E819-4375-B951-963B38EB87EA}" sibTransId="{5D8B525C-60CB-43C3-B538-E8A64906D93F}"/>
    <dgm:cxn modelId="{260493BC-FFBD-4F5C-BDE6-6C028BE0DEE6}" srcId="{AF1373D1-02CB-4E3B-988A-7C8C9CB45C4B}" destId="{6A759129-4E21-42F8-9BAE-574BBCF4DB14}" srcOrd="0" destOrd="0" parTransId="{6E15AD91-20B0-4E7C-AF54-2893D55CF25F}" sibTransId="{FD219E46-6114-4D6B-8B0A-8FA0890E925C}"/>
    <dgm:cxn modelId="{8D22324A-6615-4E5B-A840-420F0C87FBED}" type="presOf" srcId="{AF1373D1-02CB-4E3B-988A-7C8C9CB45C4B}" destId="{742F5DD4-2CC7-408A-8903-50B9291530DE}" srcOrd="0" destOrd="0" presId="urn:microsoft.com/office/officeart/2005/8/layout/vList6"/>
    <dgm:cxn modelId="{6793C077-DF3E-455A-A28A-9DCE462414E6}" srcId="{E55E0080-B704-45E9-9755-27A0DC46A550}" destId="{F5E72733-5FF0-4418-8EAB-98BFAAB8D11D}" srcOrd="0" destOrd="0" parTransId="{B6E7991D-157B-432A-8F3D-C5D07841989C}" sibTransId="{B5A91791-8DBD-4DAF-9D33-63698515593B}"/>
    <dgm:cxn modelId="{E03A863B-71F5-4CB4-9391-A92975463743}" srcId="{6A759129-4E21-42F8-9BAE-574BBCF4DB14}" destId="{C147924B-F686-4091-B19C-F52ACCC9E528}" srcOrd="0" destOrd="0" parTransId="{C9F4EFBA-E574-41C3-8F58-C65A9D95764A}" sibTransId="{A4BFD19B-C31B-4D57-B980-3310ADEB384F}"/>
    <dgm:cxn modelId="{BED5156B-E9F9-40E3-A288-0D2590483B4C}" srcId="{6A759129-4E21-42F8-9BAE-574BBCF4DB14}" destId="{7756E8B6-88B2-441F-9F84-87F76BF9DBF2}" srcOrd="1" destOrd="0" parTransId="{CB7095EC-8403-49E7-9A71-01F0A4D9E734}" sibTransId="{5EB5E09D-9E3E-409C-B2E9-F765F25C7AFA}"/>
    <dgm:cxn modelId="{8D09FC3E-5038-42B0-9930-02D1F0366B3F}" type="presParOf" srcId="{742F5DD4-2CC7-408A-8903-50B9291530DE}" destId="{34204C25-4F12-4E5B-91BA-3F941ACB25B1}" srcOrd="0" destOrd="0" presId="urn:microsoft.com/office/officeart/2005/8/layout/vList6"/>
    <dgm:cxn modelId="{8D5DACB0-F43C-4CB6-BDB3-BBCDD9D18444}" type="presParOf" srcId="{34204C25-4F12-4E5B-91BA-3F941ACB25B1}" destId="{46D0DC8B-F5AE-42A6-BA13-F3ABB312B440}" srcOrd="0" destOrd="0" presId="urn:microsoft.com/office/officeart/2005/8/layout/vList6"/>
    <dgm:cxn modelId="{324BDA12-C9DA-43B8-91F7-C756704D2980}" type="presParOf" srcId="{34204C25-4F12-4E5B-91BA-3F941ACB25B1}" destId="{35452C2E-88CD-432F-B3E6-D4D0FD07B835}" srcOrd="1" destOrd="0" presId="urn:microsoft.com/office/officeart/2005/8/layout/vList6"/>
    <dgm:cxn modelId="{EEEAF712-4972-440E-A86E-F4EB9F4339FB}" type="presParOf" srcId="{742F5DD4-2CC7-408A-8903-50B9291530DE}" destId="{A2608212-2E27-4A25-B97B-DFC9B0421143}" srcOrd="1" destOrd="0" presId="urn:microsoft.com/office/officeart/2005/8/layout/vList6"/>
    <dgm:cxn modelId="{EFD48C6F-0C08-44E7-8250-65815417194D}" type="presParOf" srcId="{742F5DD4-2CC7-408A-8903-50B9291530DE}" destId="{C1F4789C-8B98-438C-9337-326CEBBA6945}" srcOrd="2" destOrd="0" presId="urn:microsoft.com/office/officeart/2005/8/layout/vList6"/>
    <dgm:cxn modelId="{A17E84D5-F3D4-4029-AD79-1BF6B6821E11}" type="presParOf" srcId="{C1F4789C-8B98-438C-9337-326CEBBA6945}" destId="{9E411B20-E303-499C-BA7D-08FE4BF046C7}" srcOrd="0" destOrd="0" presId="urn:microsoft.com/office/officeart/2005/8/layout/vList6"/>
    <dgm:cxn modelId="{D5C4C034-001A-4186-A2DF-907D46CE3AAE}" type="presParOf" srcId="{C1F4789C-8B98-438C-9337-326CEBBA6945}" destId="{C02637D3-3620-4305-A8C0-259F22D25C6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537123-4C92-45AA-A8EF-9C30A3BB97F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0D98812A-E534-4C26-A379-2E4C3924DCCC}">
      <dgm:prSet phldrT="[Texto]"/>
      <dgm:spPr/>
      <dgm:t>
        <a:bodyPr/>
        <a:lstStyle/>
        <a:p>
          <a:r>
            <a:rPr lang="pt-PT" dirty="0"/>
            <a:t>Será que vale a pena replicar ou aumentar a escala desta ação de mudança?</a:t>
          </a:r>
        </a:p>
      </dgm:t>
    </dgm:pt>
    <dgm:pt modelId="{6DFE6DB6-FFA5-40AB-8B17-6A1E7A79F572}" type="parTrans" cxnId="{78A0675A-71D5-4A7E-8B3B-36B70884DC21}">
      <dgm:prSet/>
      <dgm:spPr/>
      <dgm:t>
        <a:bodyPr/>
        <a:lstStyle/>
        <a:p>
          <a:endParaRPr lang="pt-PT"/>
        </a:p>
      </dgm:t>
    </dgm:pt>
    <dgm:pt modelId="{546A01A2-6A45-4123-8A4D-CDF23CF0D374}" type="sibTrans" cxnId="{78A0675A-71D5-4A7E-8B3B-36B70884DC21}">
      <dgm:prSet/>
      <dgm:spPr/>
      <dgm:t>
        <a:bodyPr/>
        <a:lstStyle/>
        <a:p>
          <a:endParaRPr lang="pt-PT"/>
        </a:p>
      </dgm:t>
    </dgm:pt>
    <dgm:pt modelId="{6412B200-3FDB-41FE-AB6A-4F0F424D6777}">
      <dgm:prSet phldrT="[Texto]"/>
      <dgm:spPr/>
      <dgm:t>
        <a:bodyPr/>
        <a:lstStyle/>
        <a:p>
          <a:r>
            <a:rPr lang="pt-PT" dirty="0"/>
            <a:t>Em caso afirmativo, é algo que este grupo faria, ou é uma ação de mudança que outros grupos poderiam implementar nas suas próprias localidades?</a:t>
          </a:r>
        </a:p>
      </dgm:t>
    </dgm:pt>
    <dgm:pt modelId="{0BC56A42-C1B6-4E33-BE8F-C41BB015765B}" type="parTrans" cxnId="{29A53A25-4A4C-4B4E-9A1D-BBDD87A7BEC0}">
      <dgm:prSet/>
      <dgm:spPr/>
      <dgm:t>
        <a:bodyPr/>
        <a:lstStyle/>
        <a:p>
          <a:endParaRPr lang="pt-PT"/>
        </a:p>
      </dgm:t>
    </dgm:pt>
    <dgm:pt modelId="{6849DB9C-3AB2-48DB-98C8-814B9A57F476}" type="sibTrans" cxnId="{29A53A25-4A4C-4B4E-9A1D-BBDD87A7BEC0}">
      <dgm:prSet/>
      <dgm:spPr/>
      <dgm:t>
        <a:bodyPr/>
        <a:lstStyle/>
        <a:p>
          <a:endParaRPr lang="pt-PT"/>
        </a:p>
      </dgm:t>
    </dgm:pt>
    <dgm:pt modelId="{EE469FDC-3C82-4293-89E1-C14AA1DDBA9D}">
      <dgm:prSet phldrT="[Texto]"/>
      <dgm:spPr/>
      <dgm:t>
        <a:bodyPr/>
        <a:lstStyle/>
        <a:p>
          <a:r>
            <a:rPr lang="pt-PT" dirty="0"/>
            <a:t>Se a ação de mudança for escalada ou integrada, há atores adicionais que precisarão de ser envolvidos? </a:t>
          </a:r>
        </a:p>
      </dgm:t>
    </dgm:pt>
    <dgm:pt modelId="{A1589AA7-7D20-4575-93C8-DE5D6EA5E808}" type="parTrans" cxnId="{FE59BD28-6186-44D3-9C03-587DD1CEBAF1}">
      <dgm:prSet/>
      <dgm:spPr/>
      <dgm:t>
        <a:bodyPr/>
        <a:lstStyle/>
        <a:p>
          <a:endParaRPr lang="pt-PT"/>
        </a:p>
      </dgm:t>
    </dgm:pt>
    <dgm:pt modelId="{A49F8303-44A9-4FC9-92FD-35B97973DEA9}" type="sibTrans" cxnId="{FE59BD28-6186-44D3-9C03-587DD1CEBAF1}">
      <dgm:prSet/>
      <dgm:spPr/>
      <dgm:t>
        <a:bodyPr/>
        <a:lstStyle/>
        <a:p>
          <a:endParaRPr lang="pt-PT"/>
        </a:p>
      </dgm:t>
    </dgm:pt>
    <dgm:pt modelId="{89AE70C5-F07B-4085-8350-C9049ACBBDC1}" type="pres">
      <dgm:prSet presAssocID="{60537123-4C92-45AA-A8EF-9C30A3BB97F4}" presName="Name0" presStyleCnt="0">
        <dgm:presLayoutVars>
          <dgm:chMax val="7"/>
          <dgm:chPref val="7"/>
          <dgm:dir/>
        </dgm:presLayoutVars>
      </dgm:prSet>
      <dgm:spPr/>
    </dgm:pt>
    <dgm:pt modelId="{1359AA1A-6212-46BE-B040-145979B956BA}" type="pres">
      <dgm:prSet presAssocID="{60537123-4C92-45AA-A8EF-9C30A3BB97F4}" presName="Name1" presStyleCnt="0"/>
      <dgm:spPr/>
    </dgm:pt>
    <dgm:pt modelId="{2835B5B2-2717-403C-819A-498281712CF9}" type="pres">
      <dgm:prSet presAssocID="{60537123-4C92-45AA-A8EF-9C30A3BB97F4}" presName="cycle" presStyleCnt="0"/>
      <dgm:spPr/>
    </dgm:pt>
    <dgm:pt modelId="{D4ECD69B-AD59-44EA-AC44-EA7D8663B563}" type="pres">
      <dgm:prSet presAssocID="{60537123-4C92-45AA-A8EF-9C30A3BB97F4}" presName="srcNode" presStyleLbl="node1" presStyleIdx="0" presStyleCnt="3"/>
      <dgm:spPr/>
    </dgm:pt>
    <dgm:pt modelId="{F81F8C04-4CD0-4670-965D-927BC3B8265F}" type="pres">
      <dgm:prSet presAssocID="{60537123-4C92-45AA-A8EF-9C30A3BB97F4}" presName="conn" presStyleLbl="parChTrans1D2" presStyleIdx="0" presStyleCnt="1"/>
      <dgm:spPr/>
      <dgm:t>
        <a:bodyPr/>
        <a:lstStyle/>
        <a:p>
          <a:endParaRPr lang="pt-PT"/>
        </a:p>
      </dgm:t>
    </dgm:pt>
    <dgm:pt modelId="{FC51AAAF-6F69-4ED9-A9F9-E6F64690B751}" type="pres">
      <dgm:prSet presAssocID="{60537123-4C92-45AA-A8EF-9C30A3BB97F4}" presName="extraNode" presStyleLbl="node1" presStyleIdx="0" presStyleCnt="3"/>
      <dgm:spPr/>
    </dgm:pt>
    <dgm:pt modelId="{7DDE281A-3B45-4223-BB60-81BC7503DCF2}" type="pres">
      <dgm:prSet presAssocID="{60537123-4C92-45AA-A8EF-9C30A3BB97F4}" presName="dstNode" presStyleLbl="node1" presStyleIdx="0" presStyleCnt="3"/>
      <dgm:spPr/>
    </dgm:pt>
    <dgm:pt modelId="{3235C333-06FA-41FC-BB49-44E6B81A4E38}" type="pres">
      <dgm:prSet presAssocID="{0D98812A-E534-4C26-A379-2E4C3924DCC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24E9595-81B7-4766-99A0-77032B211469}" type="pres">
      <dgm:prSet presAssocID="{0D98812A-E534-4C26-A379-2E4C3924DCCC}" presName="accent_1" presStyleCnt="0"/>
      <dgm:spPr/>
    </dgm:pt>
    <dgm:pt modelId="{3500502E-B090-4D06-BFD9-D9BE0FE977D0}" type="pres">
      <dgm:prSet presAssocID="{0D98812A-E534-4C26-A379-2E4C3924DCCC}" presName="accentRepeatNode" presStyleLbl="solidFgAcc1" presStyleIdx="0" presStyleCnt="3"/>
      <dgm:spPr/>
    </dgm:pt>
    <dgm:pt modelId="{40F31D61-B1D7-408E-A718-0D082EA543DF}" type="pres">
      <dgm:prSet presAssocID="{6412B200-3FDB-41FE-AB6A-4F0F424D677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13FCA76-BA7B-434D-BCA6-61BEEBD82573}" type="pres">
      <dgm:prSet presAssocID="{6412B200-3FDB-41FE-AB6A-4F0F424D6777}" presName="accent_2" presStyleCnt="0"/>
      <dgm:spPr/>
    </dgm:pt>
    <dgm:pt modelId="{92D4199B-D2FD-4CAF-81F4-15ABA42998A4}" type="pres">
      <dgm:prSet presAssocID="{6412B200-3FDB-41FE-AB6A-4F0F424D6777}" presName="accentRepeatNode" presStyleLbl="solidFgAcc1" presStyleIdx="1" presStyleCnt="3"/>
      <dgm:spPr/>
    </dgm:pt>
    <dgm:pt modelId="{139FB951-50B2-4A05-B0EA-FD244183DF3C}" type="pres">
      <dgm:prSet presAssocID="{EE469FDC-3C82-4293-89E1-C14AA1DDBA9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06FF98A-8C24-4DA6-AFBF-3D5C7D5DDB0E}" type="pres">
      <dgm:prSet presAssocID="{EE469FDC-3C82-4293-89E1-C14AA1DDBA9D}" presName="accent_3" presStyleCnt="0"/>
      <dgm:spPr/>
    </dgm:pt>
    <dgm:pt modelId="{E358E77F-6EAA-41FA-A03D-E62CC555DAC7}" type="pres">
      <dgm:prSet presAssocID="{EE469FDC-3C82-4293-89E1-C14AA1DDBA9D}" presName="accentRepeatNode" presStyleLbl="solidFgAcc1" presStyleIdx="2" presStyleCnt="3"/>
      <dgm:spPr/>
    </dgm:pt>
  </dgm:ptLst>
  <dgm:cxnLst>
    <dgm:cxn modelId="{32B15041-8990-432C-88EA-E0D89E847506}" type="presOf" srcId="{EE469FDC-3C82-4293-89E1-C14AA1DDBA9D}" destId="{139FB951-50B2-4A05-B0EA-FD244183DF3C}" srcOrd="0" destOrd="0" presId="urn:microsoft.com/office/officeart/2008/layout/VerticalCurvedList"/>
    <dgm:cxn modelId="{B207D00D-567A-4711-A499-D6359C844AB6}" type="presOf" srcId="{6412B200-3FDB-41FE-AB6A-4F0F424D6777}" destId="{40F31D61-B1D7-408E-A718-0D082EA543DF}" srcOrd="0" destOrd="0" presId="urn:microsoft.com/office/officeart/2008/layout/VerticalCurvedList"/>
    <dgm:cxn modelId="{FE59BD28-6186-44D3-9C03-587DD1CEBAF1}" srcId="{60537123-4C92-45AA-A8EF-9C30A3BB97F4}" destId="{EE469FDC-3C82-4293-89E1-C14AA1DDBA9D}" srcOrd="2" destOrd="0" parTransId="{A1589AA7-7D20-4575-93C8-DE5D6EA5E808}" sibTransId="{A49F8303-44A9-4FC9-92FD-35B97973DEA9}"/>
    <dgm:cxn modelId="{F1815A4F-4E64-484D-A54F-8BE7713A127A}" type="presOf" srcId="{0D98812A-E534-4C26-A379-2E4C3924DCCC}" destId="{3235C333-06FA-41FC-BB49-44E6B81A4E38}" srcOrd="0" destOrd="0" presId="urn:microsoft.com/office/officeart/2008/layout/VerticalCurvedList"/>
    <dgm:cxn modelId="{DA76CDE0-F003-4C47-934E-958AF381E9EB}" type="presOf" srcId="{546A01A2-6A45-4123-8A4D-CDF23CF0D374}" destId="{F81F8C04-4CD0-4670-965D-927BC3B8265F}" srcOrd="0" destOrd="0" presId="urn:microsoft.com/office/officeart/2008/layout/VerticalCurvedList"/>
    <dgm:cxn modelId="{54283118-4F8D-4BDB-9203-B0D981392108}" type="presOf" srcId="{60537123-4C92-45AA-A8EF-9C30A3BB97F4}" destId="{89AE70C5-F07B-4085-8350-C9049ACBBDC1}" srcOrd="0" destOrd="0" presId="urn:microsoft.com/office/officeart/2008/layout/VerticalCurvedList"/>
    <dgm:cxn modelId="{78A0675A-71D5-4A7E-8B3B-36B70884DC21}" srcId="{60537123-4C92-45AA-A8EF-9C30A3BB97F4}" destId="{0D98812A-E534-4C26-A379-2E4C3924DCCC}" srcOrd="0" destOrd="0" parTransId="{6DFE6DB6-FFA5-40AB-8B17-6A1E7A79F572}" sibTransId="{546A01A2-6A45-4123-8A4D-CDF23CF0D374}"/>
    <dgm:cxn modelId="{29A53A25-4A4C-4B4E-9A1D-BBDD87A7BEC0}" srcId="{60537123-4C92-45AA-A8EF-9C30A3BB97F4}" destId="{6412B200-3FDB-41FE-AB6A-4F0F424D6777}" srcOrd="1" destOrd="0" parTransId="{0BC56A42-C1B6-4E33-BE8F-C41BB015765B}" sibTransId="{6849DB9C-3AB2-48DB-98C8-814B9A57F476}"/>
    <dgm:cxn modelId="{3F6849A9-3ED8-45B4-B78F-56E78FEE0D53}" type="presParOf" srcId="{89AE70C5-F07B-4085-8350-C9049ACBBDC1}" destId="{1359AA1A-6212-46BE-B040-145979B956BA}" srcOrd="0" destOrd="0" presId="urn:microsoft.com/office/officeart/2008/layout/VerticalCurvedList"/>
    <dgm:cxn modelId="{07D9DD99-213F-4026-96DD-3B04C4470F29}" type="presParOf" srcId="{1359AA1A-6212-46BE-B040-145979B956BA}" destId="{2835B5B2-2717-403C-819A-498281712CF9}" srcOrd="0" destOrd="0" presId="urn:microsoft.com/office/officeart/2008/layout/VerticalCurvedList"/>
    <dgm:cxn modelId="{A31DB400-3973-44FC-A6CA-0798AD09287F}" type="presParOf" srcId="{2835B5B2-2717-403C-819A-498281712CF9}" destId="{D4ECD69B-AD59-44EA-AC44-EA7D8663B563}" srcOrd="0" destOrd="0" presId="urn:microsoft.com/office/officeart/2008/layout/VerticalCurvedList"/>
    <dgm:cxn modelId="{15185F65-DEA9-42D0-8EC1-F524856E639D}" type="presParOf" srcId="{2835B5B2-2717-403C-819A-498281712CF9}" destId="{F81F8C04-4CD0-4670-965D-927BC3B8265F}" srcOrd="1" destOrd="0" presId="urn:microsoft.com/office/officeart/2008/layout/VerticalCurvedList"/>
    <dgm:cxn modelId="{86464618-51C4-4841-B71A-C64E0F451AC9}" type="presParOf" srcId="{2835B5B2-2717-403C-819A-498281712CF9}" destId="{FC51AAAF-6F69-4ED9-A9F9-E6F64690B751}" srcOrd="2" destOrd="0" presId="urn:microsoft.com/office/officeart/2008/layout/VerticalCurvedList"/>
    <dgm:cxn modelId="{AAD79C2F-4822-4001-BB28-21133A67BF61}" type="presParOf" srcId="{2835B5B2-2717-403C-819A-498281712CF9}" destId="{7DDE281A-3B45-4223-BB60-81BC7503DCF2}" srcOrd="3" destOrd="0" presId="urn:microsoft.com/office/officeart/2008/layout/VerticalCurvedList"/>
    <dgm:cxn modelId="{7A57299C-56D9-48D1-A12A-E2EFB221869A}" type="presParOf" srcId="{1359AA1A-6212-46BE-B040-145979B956BA}" destId="{3235C333-06FA-41FC-BB49-44E6B81A4E38}" srcOrd="1" destOrd="0" presId="urn:microsoft.com/office/officeart/2008/layout/VerticalCurvedList"/>
    <dgm:cxn modelId="{689D6000-C908-4C36-8424-FDDFAE4AA96A}" type="presParOf" srcId="{1359AA1A-6212-46BE-B040-145979B956BA}" destId="{524E9595-81B7-4766-99A0-77032B211469}" srcOrd="2" destOrd="0" presId="urn:microsoft.com/office/officeart/2008/layout/VerticalCurvedList"/>
    <dgm:cxn modelId="{AC3C3F6D-BDFE-44F0-9300-A867341F00A1}" type="presParOf" srcId="{524E9595-81B7-4766-99A0-77032B211469}" destId="{3500502E-B090-4D06-BFD9-D9BE0FE977D0}" srcOrd="0" destOrd="0" presId="urn:microsoft.com/office/officeart/2008/layout/VerticalCurvedList"/>
    <dgm:cxn modelId="{EAC1922C-4436-4852-8657-52AE1BF4DE3E}" type="presParOf" srcId="{1359AA1A-6212-46BE-B040-145979B956BA}" destId="{40F31D61-B1D7-408E-A718-0D082EA543DF}" srcOrd="3" destOrd="0" presId="urn:microsoft.com/office/officeart/2008/layout/VerticalCurvedList"/>
    <dgm:cxn modelId="{A6482405-1F8D-47EE-9D53-41AA384C0894}" type="presParOf" srcId="{1359AA1A-6212-46BE-B040-145979B956BA}" destId="{113FCA76-BA7B-434D-BCA6-61BEEBD82573}" srcOrd="4" destOrd="0" presId="urn:microsoft.com/office/officeart/2008/layout/VerticalCurvedList"/>
    <dgm:cxn modelId="{F80D8FB7-1255-4975-86F5-02524350DDC4}" type="presParOf" srcId="{113FCA76-BA7B-434D-BCA6-61BEEBD82573}" destId="{92D4199B-D2FD-4CAF-81F4-15ABA42998A4}" srcOrd="0" destOrd="0" presId="urn:microsoft.com/office/officeart/2008/layout/VerticalCurvedList"/>
    <dgm:cxn modelId="{BEEECDD1-628B-4D9C-862F-9FCA3E79C7AD}" type="presParOf" srcId="{1359AA1A-6212-46BE-B040-145979B956BA}" destId="{139FB951-50B2-4A05-B0EA-FD244183DF3C}" srcOrd="5" destOrd="0" presId="urn:microsoft.com/office/officeart/2008/layout/VerticalCurvedList"/>
    <dgm:cxn modelId="{C5A62F98-02EB-47F6-9433-B6B1B70AF60D}" type="presParOf" srcId="{1359AA1A-6212-46BE-B040-145979B956BA}" destId="{906FF98A-8C24-4DA6-AFBF-3D5C7D5DDB0E}" srcOrd="6" destOrd="0" presId="urn:microsoft.com/office/officeart/2008/layout/VerticalCurvedList"/>
    <dgm:cxn modelId="{4BB33B23-F013-401D-99D3-D17CD2F09ED1}" type="presParOf" srcId="{906FF98A-8C24-4DA6-AFBF-3D5C7D5DDB0E}" destId="{E358E77F-6EAA-41FA-A03D-E62CC555DAC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4F5D6E-8952-45D5-9E61-A66A6AC07F25}" type="doc">
      <dgm:prSet loTypeId="urn:microsoft.com/office/officeart/2005/8/layout/default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PT"/>
        </a:p>
      </dgm:t>
    </dgm:pt>
    <dgm:pt modelId="{FCA78681-7037-4399-8AAD-8CA38F3A12F4}">
      <dgm:prSet phldrT="[Texto]" custT="1"/>
      <dgm:spPr/>
      <dgm:t>
        <a:bodyPr/>
        <a:lstStyle/>
        <a:p>
          <a:r>
            <a:rPr lang="pt-PT" sz="2400" dirty="0"/>
            <a:t>Advocacia política</a:t>
          </a:r>
        </a:p>
      </dgm:t>
    </dgm:pt>
    <dgm:pt modelId="{2B2AB1CC-28BD-45DD-AE6D-C05ADA0E8DB0}" type="parTrans" cxnId="{CAC6C9A6-9938-423A-99E2-25BD9102EDEB}">
      <dgm:prSet/>
      <dgm:spPr/>
      <dgm:t>
        <a:bodyPr/>
        <a:lstStyle/>
        <a:p>
          <a:endParaRPr lang="pt-PT" sz="1400"/>
        </a:p>
      </dgm:t>
    </dgm:pt>
    <dgm:pt modelId="{482C8539-0849-40AB-B055-FDCE8CFB30FE}" type="sibTrans" cxnId="{CAC6C9A6-9938-423A-99E2-25BD9102EDEB}">
      <dgm:prSet/>
      <dgm:spPr/>
      <dgm:t>
        <a:bodyPr/>
        <a:lstStyle/>
        <a:p>
          <a:endParaRPr lang="pt-PT" sz="1400"/>
        </a:p>
      </dgm:t>
    </dgm:pt>
    <dgm:pt modelId="{2716A147-6DF7-40D0-B92B-3640E2A68D38}">
      <dgm:prSet phldrT="[Texto]" custT="1"/>
      <dgm:spPr/>
      <dgm:t>
        <a:bodyPr/>
        <a:lstStyle/>
        <a:p>
          <a:r>
            <a:rPr lang="pt-PT" sz="2400" dirty="0"/>
            <a:t>Trabalho de reflexão futuro</a:t>
          </a:r>
        </a:p>
      </dgm:t>
    </dgm:pt>
    <dgm:pt modelId="{7775169C-1801-453C-A988-681A2AC7081E}" type="parTrans" cxnId="{688C2E21-0EB9-4BD2-A954-67E5C6BE394B}">
      <dgm:prSet/>
      <dgm:spPr/>
      <dgm:t>
        <a:bodyPr/>
        <a:lstStyle/>
        <a:p>
          <a:endParaRPr lang="pt-PT" sz="1400"/>
        </a:p>
      </dgm:t>
    </dgm:pt>
    <dgm:pt modelId="{3125017F-9220-484E-AE8B-F9044EF8A5AF}" type="sibTrans" cxnId="{688C2E21-0EB9-4BD2-A954-67E5C6BE394B}">
      <dgm:prSet/>
      <dgm:spPr/>
      <dgm:t>
        <a:bodyPr/>
        <a:lstStyle/>
        <a:p>
          <a:endParaRPr lang="pt-PT" sz="1400"/>
        </a:p>
      </dgm:t>
    </dgm:pt>
    <dgm:pt modelId="{94F2C8D5-169E-4EED-9792-9CB4614174BE}">
      <dgm:prSet phldrT="[Texto]" custT="1"/>
      <dgm:spPr/>
      <dgm:t>
        <a:bodyPr/>
        <a:lstStyle/>
        <a:p>
          <a:r>
            <a:rPr lang="pt-PT" sz="2400" dirty="0"/>
            <a:t>Reflexão autónoma e avaliação</a:t>
          </a:r>
        </a:p>
      </dgm:t>
    </dgm:pt>
    <dgm:pt modelId="{BFB08134-9984-4888-81A6-84D19D2CD918}" type="parTrans" cxnId="{CE72C9FC-0C39-47E6-B6ED-02CB3F6ACFFB}">
      <dgm:prSet/>
      <dgm:spPr/>
      <dgm:t>
        <a:bodyPr/>
        <a:lstStyle/>
        <a:p>
          <a:endParaRPr lang="pt-PT" sz="1400"/>
        </a:p>
      </dgm:t>
    </dgm:pt>
    <dgm:pt modelId="{F85D3A7B-C4F1-4976-8ABC-5F7CCE3DF788}" type="sibTrans" cxnId="{CE72C9FC-0C39-47E6-B6ED-02CB3F6ACFFB}">
      <dgm:prSet/>
      <dgm:spPr/>
      <dgm:t>
        <a:bodyPr/>
        <a:lstStyle/>
        <a:p>
          <a:endParaRPr lang="pt-PT" sz="1400"/>
        </a:p>
      </dgm:t>
    </dgm:pt>
    <dgm:pt modelId="{88FD92A4-A901-487E-99AD-18C4B5EE7EAB}">
      <dgm:prSet phldrT="[Texto]" custT="1"/>
      <dgm:spPr/>
      <dgm:t>
        <a:bodyPr/>
        <a:lstStyle/>
        <a:p>
          <a:r>
            <a:rPr lang="pt-PT" sz="2400" dirty="0"/>
            <a:t>Revisão de desenvolvimento de competências</a:t>
          </a:r>
        </a:p>
      </dgm:t>
    </dgm:pt>
    <dgm:pt modelId="{1378DB30-E616-4CA6-9227-892D30253FDC}" type="parTrans" cxnId="{89805CDE-1695-4B5C-AEEA-F1CB522C0EF1}">
      <dgm:prSet/>
      <dgm:spPr/>
      <dgm:t>
        <a:bodyPr/>
        <a:lstStyle/>
        <a:p>
          <a:endParaRPr lang="pt-PT" sz="1400"/>
        </a:p>
      </dgm:t>
    </dgm:pt>
    <dgm:pt modelId="{DD86C95D-F010-4E1D-84A6-ED4B66C85404}" type="sibTrans" cxnId="{89805CDE-1695-4B5C-AEEA-F1CB522C0EF1}">
      <dgm:prSet/>
      <dgm:spPr/>
      <dgm:t>
        <a:bodyPr/>
        <a:lstStyle/>
        <a:p>
          <a:endParaRPr lang="pt-PT" sz="1400"/>
        </a:p>
      </dgm:t>
    </dgm:pt>
    <dgm:pt modelId="{34E28043-70D9-4CC5-9774-11232E21FD6F}" type="pres">
      <dgm:prSet presAssocID="{4D4F5D6E-8952-45D5-9E61-A66A6AC07F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AA852A5E-90AE-4E77-AB63-ECDD68051A5C}" type="pres">
      <dgm:prSet presAssocID="{FCA78681-7037-4399-8AAD-8CA38F3A12F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37E2361-A208-43DD-8159-1D14494ED7D3}" type="pres">
      <dgm:prSet presAssocID="{482C8539-0849-40AB-B055-FDCE8CFB30FE}" presName="sibTrans" presStyleCnt="0"/>
      <dgm:spPr/>
    </dgm:pt>
    <dgm:pt modelId="{5C7296E0-25A6-4309-A4F6-D2C8312BF2D6}" type="pres">
      <dgm:prSet presAssocID="{2716A147-6DF7-40D0-B92B-3640E2A68D3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C0D2C62-08CA-4AB0-AA62-ECBE163F3A5A}" type="pres">
      <dgm:prSet presAssocID="{3125017F-9220-484E-AE8B-F9044EF8A5AF}" presName="sibTrans" presStyleCnt="0"/>
      <dgm:spPr/>
    </dgm:pt>
    <dgm:pt modelId="{4245BE67-5A2B-433B-8B91-C2D84A0D2686}" type="pres">
      <dgm:prSet presAssocID="{94F2C8D5-169E-4EED-9792-9CB4614174B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2ABC404-DE68-4889-8429-5274D34597F1}" type="pres">
      <dgm:prSet presAssocID="{F85D3A7B-C4F1-4976-8ABC-5F7CCE3DF788}" presName="sibTrans" presStyleCnt="0"/>
      <dgm:spPr/>
    </dgm:pt>
    <dgm:pt modelId="{CC30FE17-8900-4070-BF84-3059B8FE39A4}" type="pres">
      <dgm:prSet presAssocID="{88FD92A4-A901-487E-99AD-18C4B5EE7EA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AC6C9A6-9938-423A-99E2-25BD9102EDEB}" srcId="{4D4F5D6E-8952-45D5-9E61-A66A6AC07F25}" destId="{FCA78681-7037-4399-8AAD-8CA38F3A12F4}" srcOrd="0" destOrd="0" parTransId="{2B2AB1CC-28BD-45DD-AE6D-C05ADA0E8DB0}" sibTransId="{482C8539-0849-40AB-B055-FDCE8CFB30FE}"/>
    <dgm:cxn modelId="{7EAAAD4B-12EA-455B-A9A2-B6FEB7B2579E}" type="presOf" srcId="{FCA78681-7037-4399-8AAD-8CA38F3A12F4}" destId="{AA852A5E-90AE-4E77-AB63-ECDD68051A5C}" srcOrd="0" destOrd="0" presId="urn:microsoft.com/office/officeart/2005/8/layout/default#1"/>
    <dgm:cxn modelId="{688C2E21-0EB9-4BD2-A954-67E5C6BE394B}" srcId="{4D4F5D6E-8952-45D5-9E61-A66A6AC07F25}" destId="{2716A147-6DF7-40D0-B92B-3640E2A68D38}" srcOrd="1" destOrd="0" parTransId="{7775169C-1801-453C-A988-681A2AC7081E}" sibTransId="{3125017F-9220-484E-AE8B-F9044EF8A5AF}"/>
    <dgm:cxn modelId="{17F70C32-F668-41B1-A71D-1266073A17B9}" type="presOf" srcId="{4D4F5D6E-8952-45D5-9E61-A66A6AC07F25}" destId="{34E28043-70D9-4CC5-9774-11232E21FD6F}" srcOrd="0" destOrd="0" presId="urn:microsoft.com/office/officeart/2005/8/layout/default#1"/>
    <dgm:cxn modelId="{89805CDE-1695-4B5C-AEEA-F1CB522C0EF1}" srcId="{4D4F5D6E-8952-45D5-9E61-A66A6AC07F25}" destId="{88FD92A4-A901-487E-99AD-18C4B5EE7EAB}" srcOrd="3" destOrd="0" parTransId="{1378DB30-E616-4CA6-9227-892D30253FDC}" sibTransId="{DD86C95D-F010-4E1D-84A6-ED4B66C85404}"/>
    <dgm:cxn modelId="{CE72C9FC-0C39-47E6-B6ED-02CB3F6ACFFB}" srcId="{4D4F5D6E-8952-45D5-9E61-A66A6AC07F25}" destId="{94F2C8D5-169E-4EED-9792-9CB4614174BE}" srcOrd="2" destOrd="0" parTransId="{BFB08134-9984-4888-81A6-84D19D2CD918}" sibTransId="{F85D3A7B-C4F1-4976-8ABC-5F7CCE3DF788}"/>
    <dgm:cxn modelId="{F74E154F-04A4-481D-96AA-A7A579032AD2}" type="presOf" srcId="{94F2C8D5-169E-4EED-9792-9CB4614174BE}" destId="{4245BE67-5A2B-433B-8B91-C2D84A0D2686}" srcOrd="0" destOrd="0" presId="urn:microsoft.com/office/officeart/2005/8/layout/default#1"/>
    <dgm:cxn modelId="{40DDFD1A-159F-4C2F-A534-1FF0A94D6D9A}" type="presOf" srcId="{88FD92A4-A901-487E-99AD-18C4B5EE7EAB}" destId="{CC30FE17-8900-4070-BF84-3059B8FE39A4}" srcOrd="0" destOrd="0" presId="urn:microsoft.com/office/officeart/2005/8/layout/default#1"/>
    <dgm:cxn modelId="{8798DA93-8A1F-4618-B91A-9FBEC305BDE9}" type="presOf" srcId="{2716A147-6DF7-40D0-B92B-3640E2A68D38}" destId="{5C7296E0-25A6-4309-A4F6-D2C8312BF2D6}" srcOrd="0" destOrd="0" presId="urn:microsoft.com/office/officeart/2005/8/layout/default#1"/>
    <dgm:cxn modelId="{3CEDDA2F-55E4-402E-A381-CCBFAF0128EF}" type="presParOf" srcId="{34E28043-70D9-4CC5-9774-11232E21FD6F}" destId="{AA852A5E-90AE-4E77-AB63-ECDD68051A5C}" srcOrd="0" destOrd="0" presId="urn:microsoft.com/office/officeart/2005/8/layout/default#1"/>
    <dgm:cxn modelId="{5EC60F35-2600-4BD6-BA89-FD95E62D2FBE}" type="presParOf" srcId="{34E28043-70D9-4CC5-9774-11232E21FD6F}" destId="{B37E2361-A208-43DD-8159-1D14494ED7D3}" srcOrd="1" destOrd="0" presId="urn:microsoft.com/office/officeart/2005/8/layout/default#1"/>
    <dgm:cxn modelId="{42B0C19F-4AB0-4431-8EE0-BAA0F610F128}" type="presParOf" srcId="{34E28043-70D9-4CC5-9774-11232E21FD6F}" destId="{5C7296E0-25A6-4309-A4F6-D2C8312BF2D6}" srcOrd="2" destOrd="0" presId="urn:microsoft.com/office/officeart/2005/8/layout/default#1"/>
    <dgm:cxn modelId="{11E6C53B-D140-406F-8702-E35ABFE70078}" type="presParOf" srcId="{34E28043-70D9-4CC5-9774-11232E21FD6F}" destId="{7C0D2C62-08CA-4AB0-AA62-ECBE163F3A5A}" srcOrd="3" destOrd="0" presId="urn:microsoft.com/office/officeart/2005/8/layout/default#1"/>
    <dgm:cxn modelId="{FDCF03E1-9103-4697-B5B8-FC55E671F51B}" type="presParOf" srcId="{34E28043-70D9-4CC5-9774-11232E21FD6F}" destId="{4245BE67-5A2B-433B-8B91-C2D84A0D2686}" srcOrd="4" destOrd="0" presId="urn:microsoft.com/office/officeart/2005/8/layout/default#1"/>
    <dgm:cxn modelId="{075A3DF0-A4EA-4B2F-B947-5EA67BCC1EFE}" type="presParOf" srcId="{34E28043-70D9-4CC5-9774-11232E21FD6F}" destId="{F2ABC404-DE68-4889-8429-5274D34597F1}" srcOrd="5" destOrd="0" presId="urn:microsoft.com/office/officeart/2005/8/layout/default#1"/>
    <dgm:cxn modelId="{45FC1873-097C-4531-BEC3-07B501A9DD81}" type="presParOf" srcId="{34E28043-70D9-4CC5-9774-11232E21FD6F}" destId="{CC30FE17-8900-4070-BF84-3059B8FE39A4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A1645B-7564-463C-A4E1-D4548A14A514}">
      <dsp:nvSpPr>
        <dsp:cNvPr id="0" name=""/>
        <dsp:cNvSpPr/>
      </dsp:nvSpPr>
      <dsp:spPr>
        <a:xfrm>
          <a:off x="3779684" y="692547"/>
          <a:ext cx="5344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4430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4032774" y="735442"/>
        <a:ext cx="28251" cy="5650"/>
      </dsp:txXfrm>
    </dsp:sp>
    <dsp:sp modelId="{B0B5C73F-EB52-412C-A65B-4D692DD980BB}">
      <dsp:nvSpPr>
        <dsp:cNvPr id="0" name=""/>
        <dsp:cNvSpPr/>
      </dsp:nvSpPr>
      <dsp:spPr>
        <a:xfrm>
          <a:off x="1324828" y="1270"/>
          <a:ext cx="2456656" cy="14739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b="1" kern="1200" dirty="0"/>
            <a:t>Passo 1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/>
            <a:t>Debate, partilha e discussão de ideias para a ação de mudança</a:t>
          </a:r>
        </a:p>
      </dsp:txBody>
      <dsp:txXfrm>
        <a:off x="1324828" y="1270"/>
        <a:ext cx="2456656" cy="1473993"/>
      </dsp:txXfrm>
    </dsp:sp>
    <dsp:sp modelId="{1DA3655B-F752-4FAE-8F28-FDD81EEA6F87}">
      <dsp:nvSpPr>
        <dsp:cNvPr id="0" name=""/>
        <dsp:cNvSpPr/>
      </dsp:nvSpPr>
      <dsp:spPr>
        <a:xfrm>
          <a:off x="2553156" y="1473464"/>
          <a:ext cx="3021687" cy="534430"/>
        </a:xfrm>
        <a:custGeom>
          <a:avLst/>
          <a:gdLst/>
          <a:ahLst/>
          <a:cxnLst/>
          <a:rect l="0" t="0" r="0" b="0"/>
          <a:pathLst>
            <a:path>
              <a:moveTo>
                <a:pt x="3021687" y="0"/>
              </a:moveTo>
              <a:lnTo>
                <a:pt x="3021687" y="284315"/>
              </a:lnTo>
              <a:lnTo>
                <a:pt x="0" y="284315"/>
              </a:lnTo>
              <a:lnTo>
                <a:pt x="0" y="534430"/>
              </a:lnTo>
            </a:path>
          </a:pathLst>
        </a:custGeom>
        <a:noFill/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3987148" y="1737854"/>
        <a:ext cx="153703" cy="5650"/>
      </dsp:txXfrm>
    </dsp:sp>
    <dsp:sp modelId="{61FD4E37-2423-4A71-ACB9-0B447E9213D2}">
      <dsp:nvSpPr>
        <dsp:cNvPr id="0" name=""/>
        <dsp:cNvSpPr/>
      </dsp:nvSpPr>
      <dsp:spPr>
        <a:xfrm>
          <a:off x="4346515" y="1270"/>
          <a:ext cx="2456656" cy="1473993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b="1" kern="1200" dirty="0"/>
            <a:t>Passo 2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/>
            <a:t>Reflexão sobre a ação de mudança</a:t>
          </a:r>
          <a:endParaRPr lang="pt-PT" sz="1700" b="1" kern="1200" dirty="0"/>
        </a:p>
      </dsp:txBody>
      <dsp:txXfrm>
        <a:off x="4346515" y="1270"/>
        <a:ext cx="2456656" cy="1473993"/>
      </dsp:txXfrm>
    </dsp:sp>
    <dsp:sp modelId="{957C7E36-A665-48FA-82C0-679307E1C303}">
      <dsp:nvSpPr>
        <dsp:cNvPr id="0" name=""/>
        <dsp:cNvSpPr/>
      </dsp:nvSpPr>
      <dsp:spPr>
        <a:xfrm>
          <a:off x="3779684" y="2731571"/>
          <a:ext cx="5344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4430" y="45720"/>
              </a:lnTo>
            </a:path>
          </a:pathLst>
        </a:custGeom>
        <a:noFill/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4032774" y="2774466"/>
        <a:ext cx="28251" cy="5650"/>
      </dsp:txXfrm>
    </dsp:sp>
    <dsp:sp modelId="{EC3B8A7F-55C1-4483-B56D-E534507A3A32}">
      <dsp:nvSpPr>
        <dsp:cNvPr id="0" name=""/>
        <dsp:cNvSpPr/>
      </dsp:nvSpPr>
      <dsp:spPr>
        <a:xfrm>
          <a:off x="1324828" y="2040295"/>
          <a:ext cx="2456656" cy="1473993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b="1" kern="1200" dirty="0"/>
            <a:t>Passo 3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/>
            <a:t>Planeamento prático da ação</a:t>
          </a:r>
          <a:endParaRPr lang="pt-PT" sz="1700" b="1" kern="1200" dirty="0"/>
        </a:p>
      </dsp:txBody>
      <dsp:txXfrm>
        <a:off x="1324828" y="2040295"/>
        <a:ext cx="2456656" cy="1473993"/>
      </dsp:txXfrm>
    </dsp:sp>
    <dsp:sp modelId="{CDFBD9B2-E2CE-4F14-B522-558BE6310212}">
      <dsp:nvSpPr>
        <dsp:cNvPr id="0" name=""/>
        <dsp:cNvSpPr/>
      </dsp:nvSpPr>
      <dsp:spPr>
        <a:xfrm>
          <a:off x="2552714" y="3512488"/>
          <a:ext cx="3022129" cy="534430"/>
        </a:xfrm>
        <a:custGeom>
          <a:avLst/>
          <a:gdLst/>
          <a:ahLst/>
          <a:cxnLst/>
          <a:rect l="0" t="0" r="0" b="0"/>
          <a:pathLst>
            <a:path>
              <a:moveTo>
                <a:pt x="3022129" y="0"/>
              </a:moveTo>
              <a:lnTo>
                <a:pt x="3022129" y="284315"/>
              </a:lnTo>
              <a:lnTo>
                <a:pt x="0" y="284315"/>
              </a:lnTo>
              <a:lnTo>
                <a:pt x="0" y="534430"/>
              </a:lnTo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3986916" y="3776879"/>
        <a:ext cx="153724" cy="5650"/>
      </dsp:txXfrm>
    </dsp:sp>
    <dsp:sp modelId="{4161F8C0-C954-441E-9401-F9B24E4602C9}">
      <dsp:nvSpPr>
        <dsp:cNvPr id="0" name=""/>
        <dsp:cNvSpPr/>
      </dsp:nvSpPr>
      <dsp:spPr>
        <a:xfrm>
          <a:off x="4346515" y="2040295"/>
          <a:ext cx="2456656" cy="1473993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b="1" kern="1200" dirty="0"/>
            <a:t>Passo 4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/>
            <a:t>Calendário das fases de ação</a:t>
          </a:r>
        </a:p>
      </dsp:txBody>
      <dsp:txXfrm>
        <a:off x="4346515" y="2040295"/>
        <a:ext cx="2456656" cy="1473993"/>
      </dsp:txXfrm>
    </dsp:sp>
    <dsp:sp modelId="{2CFAA3B4-701E-4A06-8E17-BF67E4CB0BD3}">
      <dsp:nvSpPr>
        <dsp:cNvPr id="0" name=""/>
        <dsp:cNvSpPr/>
      </dsp:nvSpPr>
      <dsp:spPr>
        <a:xfrm>
          <a:off x="1324828" y="4079319"/>
          <a:ext cx="2455771" cy="1338076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b="1" kern="1200" dirty="0"/>
            <a:t>Passo 5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/>
            <a:t>Preparações para a implementação da ação</a:t>
          </a:r>
        </a:p>
      </dsp:txBody>
      <dsp:txXfrm>
        <a:off x="1324828" y="4079319"/>
        <a:ext cx="2455771" cy="133807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452C2E-88CD-432F-B3E6-D4D0FD07B835}">
      <dsp:nvSpPr>
        <dsp:cNvPr id="0" name=""/>
        <dsp:cNvSpPr/>
      </dsp:nvSpPr>
      <dsp:spPr>
        <a:xfrm>
          <a:off x="3937132" y="411"/>
          <a:ext cx="6178672" cy="16046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/>
            <a:t>Atividades planeadas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/>
            <a:t>Plano de ação e calendário vão fornecer a estrutura e principal e a orientação para os passos a serem realizados</a:t>
          </a:r>
        </a:p>
      </dsp:txBody>
      <dsp:txXfrm>
        <a:off x="3937132" y="411"/>
        <a:ext cx="6178672" cy="1604629"/>
      </dsp:txXfrm>
    </dsp:sp>
    <dsp:sp modelId="{46D0DC8B-F5AE-42A6-BA13-F3ABB312B440}">
      <dsp:nvSpPr>
        <dsp:cNvPr id="0" name=""/>
        <dsp:cNvSpPr/>
      </dsp:nvSpPr>
      <dsp:spPr>
        <a:xfrm>
          <a:off x="181982" y="100764"/>
          <a:ext cx="3755149" cy="14039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/>
            <a:t>Implementação</a:t>
          </a:r>
        </a:p>
      </dsp:txBody>
      <dsp:txXfrm>
        <a:off x="181982" y="100764"/>
        <a:ext cx="3755149" cy="1403922"/>
      </dsp:txXfrm>
    </dsp:sp>
    <dsp:sp modelId="{C02637D3-3620-4305-A8C0-259F22D25C62}">
      <dsp:nvSpPr>
        <dsp:cNvPr id="0" name=""/>
        <dsp:cNvSpPr/>
      </dsp:nvSpPr>
      <dsp:spPr>
        <a:xfrm>
          <a:off x="3962526" y="1765503"/>
          <a:ext cx="6178672" cy="16046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/>
            <a:t>Atribuir a uma pessoa o papel de gestor de projeto, a qual vai estar atualizada sobre o progresso de todas as atividades e a resolução de potenciais problemas.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/>
            <a:t>Apenas necessário se houver múltiplas atividades a ocorrer ao mesmo tempo, com diferentes pessoas responsáveis.</a:t>
          </a:r>
        </a:p>
      </dsp:txBody>
      <dsp:txXfrm>
        <a:off x="3962526" y="1765503"/>
        <a:ext cx="6178672" cy="1604629"/>
      </dsp:txXfrm>
    </dsp:sp>
    <dsp:sp modelId="{9E411B20-E303-499C-BA7D-08FE4BF046C7}">
      <dsp:nvSpPr>
        <dsp:cNvPr id="0" name=""/>
        <dsp:cNvSpPr/>
      </dsp:nvSpPr>
      <dsp:spPr>
        <a:xfrm>
          <a:off x="156588" y="2010514"/>
          <a:ext cx="3805938" cy="11146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/>
            <a:t>Gestão do projeto</a:t>
          </a:r>
        </a:p>
      </dsp:txBody>
      <dsp:txXfrm>
        <a:off x="156588" y="2010514"/>
        <a:ext cx="3805938" cy="111460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1F8C04-4CD0-4670-965D-927BC3B8265F}">
      <dsp:nvSpPr>
        <dsp:cNvPr id="0" name=""/>
        <dsp:cNvSpPr/>
      </dsp:nvSpPr>
      <dsp:spPr>
        <a:xfrm>
          <a:off x="-3667529" y="-563508"/>
          <a:ext cx="4371836" cy="4371836"/>
        </a:xfrm>
        <a:prstGeom prst="blockArc">
          <a:avLst>
            <a:gd name="adj1" fmla="val 18900000"/>
            <a:gd name="adj2" fmla="val 2700000"/>
            <a:gd name="adj3" fmla="val 49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35C333-06FA-41FC-BB49-44E6B81A4E38}">
      <dsp:nvSpPr>
        <dsp:cNvPr id="0" name=""/>
        <dsp:cNvSpPr/>
      </dsp:nvSpPr>
      <dsp:spPr>
        <a:xfrm>
          <a:off x="452910" y="324481"/>
          <a:ext cx="10449802" cy="6489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11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kern="1200" dirty="0"/>
            <a:t>Será que vale a pena replicar ou aumentar a escala desta ação de mudança?</a:t>
          </a:r>
        </a:p>
      </dsp:txBody>
      <dsp:txXfrm>
        <a:off x="452910" y="324481"/>
        <a:ext cx="10449802" cy="648963"/>
      </dsp:txXfrm>
    </dsp:sp>
    <dsp:sp modelId="{3500502E-B090-4D06-BFD9-D9BE0FE977D0}">
      <dsp:nvSpPr>
        <dsp:cNvPr id="0" name=""/>
        <dsp:cNvSpPr/>
      </dsp:nvSpPr>
      <dsp:spPr>
        <a:xfrm>
          <a:off x="47308" y="243361"/>
          <a:ext cx="811204" cy="8112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31D61-B1D7-408E-A718-0D082EA543DF}">
      <dsp:nvSpPr>
        <dsp:cNvPr id="0" name=""/>
        <dsp:cNvSpPr/>
      </dsp:nvSpPr>
      <dsp:spPr>
        <a:xfrm>
          <a:off x="688809" y="1297927"/>
          <a:ext cx="10213904" cy="6489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11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kern="1200" dirty="0"/>
            <a:t>Em caso afirmativo, é algo que este grupo faria, ou é uma ação de mudança que outros grupos poderiam implementar nas suas próprias localidades?</a:t>
          </a:r>
        </a:p>
      </dsp:txBody>
      <dsp:txXfrm>
        <a:off x="688809" y="1297927"/>
        <a:ext cx="10213904" cy="648963"/>
      </dsp:txXfrm>
    </dsp:sp>
    <dsp:sp modelId="{92D4199B-D2FD-4CAF-81F4-15ABA42998A4}">
      <dsp:nvSpPr>
        <dsp:cNvPr id="0" name=""/>
        <dsp:cNvSpPr/>
      </dsp:nvSpPr>
      <dsp:spPr>
        <a:xfrm>
          <a:off x="283206" y="1216807"/>
          <a:ext cx="811204" cy="8112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FB951-50B2-4A05-B0EA-FD244183DF3C}">
      <dsp:nvSpPr>
        <dsp:cNvPr id="0" name=""/>
        <dsp:cNvSpPr/>
      </dsp:nvSpPr>
      <dsp:spPr>
        <a:xfrm>
          <a:off x="452910" y="2271373"/>
          <a:ext cx="10449802" cy="6489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11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kern="1200" dirty="0"/>
            <a:t>Se a ação de mudança for escalada ou integrada, há atores adicionais que precisarão de ser envolvidos? </a:t>
          </a:r>
        </a:p>
      </dsp:txBody>
      <dsp:txXfrm>
        <a:off x="452910" y="2271373"/>
        <a:ext cx="10449802" cy="648963"/>
      </dsp:txXfrm>
    </dsp:sp>
    <dsp:sp modelId="{E358E77F-6EAA-41FA-A03D-E62CC555DAC7}">
      <dsp:nvSpPr>
        <dsp:cNvPr id="0" name=""/>
        <dsp:cNvSpPr/>
      </dsp:nvSpPr>
      <dsp:spPr>
        <a:xfrm>
          <a:off x="47308" y="2190252"/>
          <a:ext cx="811204" cy="8112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852A5E-90AE-4E77-AB63-ECDD68051A5C}">
      <dsp:nvSpPr>
        <dsp:cNvPr id="0" name=""/>
        <dsp:cNvSpPr/>
      </dsp:nvSpPr>
      <dsp:spPr>
        <a:xfrm>
          <a:off x="1386600" y="617"/>
          <a:ext cx="2968929" cy="17813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/>
            <a:t>Advocacia política</a:t>
          </a:r>
        </a:p>
      </dsp:txBody>
      <dsp:txXfrm>
        <a:off x="1386600" y="617"/>
        <a:ext cx="2968929" cy="1781357"/>
      </dsp:txXfrm>
    </dsp:sp>
    <dsp:sp modelId="{5C7296E0-25A6-4309-A4F6-D2C8312BF2D6}">
      <dsp:nvSpPr>
        <dsp:cNvPr id="0" name=""/>
        <dsp:cNvSpPr/>
      </dsp:nvSpPr>
      <dsp:spPr>
        <a:xfrm>
          <a:off x="4652422" y="617"/>
          <a:ext cx="2968929" cy="1781357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/>
            <a:t>Trabalho de reflexão futuro</a:t>
          </a:r>
        </a:p>
      </dsp:txBody>
      <dsp:txXfrm>
        <a:off x="4652422" y="617"/>
        <a:ext cx="2968929" cy="1781357"/>
      </dsp:txXfrm>
    </dsp:sp>
    <dsp:sp modelId="{4245BE67-5A2B-433B-8B91-C2D84A0D2686}">
      <dsp:nvSpPr>
        <dsp:cNvPr id="0" name=""/>
        <dsp:cNvSpPr/>
      </dsp:nvSpPr>
      <dsp:spPr>
        <a:xfrm>
          <a:off x="1386600" y="2078867"/>
          <a:ext cx="2968929" cy="1781357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/>
            <a:t>Reflexão autónoma e avaliação</a:t>
          </a:r>
        </a:p>
      </dsp:txBody>
      <dsp:txXfrm>
        <a:off x="1386600" y="2078867"/>
        <a:ext cx="2968929" cy="1781357"/>
      </dsp:txXfrm>
    </dsp:sp>
    <dsp:sp modelId="{CC30FE17-8900-4070-BF84-3059B8FE39A4}">
      <dsp:nvSpPr>
        <dsp:cNvPr id="0" name=""/>
        <dsp:cNvSpPr/>
      </dsp:nvSpPr>
      <dsp:spPr>
        <a:xfrm>
          <a:off x="4652422" y="2078867"/>
          <a:ext cx="2968929" cy="1781357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/>
            <a:t>Revisão de desenvolvimento de competências</a:t>
          </a:r>
        </a:p>
      </dsp:txBody>
      <dsp:txXfrm>
        <a:off x="4652422" y="2078867"/>
        <a:ext cx="2968929" cy="1781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EBF07-C2CA-4B73-9F57-907F874D53BF}" type="datetimeFigureOut">
              <a:rPr lang="pt-PT" smtClean="0"/>
              <a:pPr/>
              <a:t>16-01-2020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1ECB9-ED7B-4D58-8D49-72164A92D9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B18883F6-AF7F-410A-A076-1E734BA10C4D}" type="datetimeFigureOut">
              <a:rPr lang="pt-PT" smtClean="0"/>
              <a:pPr/>
              <a:t>16-01-2020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vert="horz" lIns="96625" tIns="48312" rIns="96625" bIns="48312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E57B8A31-6A1F-4C02-AC98-F34AFA33FAE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824626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menteemaravilhosa.com.br/espacos-emocionais-lugar-favorito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B8A31-6A1F-4C02-AC98-F34AFA33FAEC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Lembrar atividade dos postais, livro “a pequena pereira”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B8A31-6A1F-4C02-AC98-F34AFA33FAEC}" type="slidenum">
              <a:rPr lang="pt-PT" smtClean="0"/>
              <a:pPr/>
              <a:t>14</a:t>
            </a:fld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Levar folhas para recortarem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B8A31-6A1F-4C02-AC98-F34AFA33FAEC}" type="slidenum">
              <a:rPr lang="pt-PT" smtClean="0"/>
              <a:pPr/>
              <a:t>15</a:t>
            </a:fld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B8A31-6A1F-4C02-AC98-F34AFA33FAEC}" type="slidenum">
              <a:rPr lang="pt-PT" smtClean="0"/>
              <a:pPr/>
              <a:t>16</a:t>
            </a:fld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B8A31-6A1F-4C02-AC98-F34AFA33FAEC}" type="slidenum">
              <a:rPr lang="pt-PT" smtClean="0"/>
              <a:pPr/>
              <a:t>17</a:t>
            </a:fld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Pensamos em conjunto, como o problema influencia a cada uma das “P”</a:t>
            </a:r>
            <a:r>
              <a:rPr lang="pt-PT" baseline="0" dirty="0"/>
              <a:t> no quadro. Pedir a um voluntário para escrever no quadro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B8A31-6A1F-4C02-AC98-F34AFA33FAEC}" type="slidenum">
              <a:rPr lang="pt-PT" smtClean="0"/>
              <a:pPr/>
              <a:t>19</a:t>
            </a:fld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B8A31-6A1F-4C02-AC98-F34AFA33FAEC}" type="slidenum">
              <a:rPr lang="pt-PT" smtClean="0"/>
              <a:pPr/>
              <a:t>21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136970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300" dirty="0"/>
              <a:t>O comportamento não depende nem do passado nem do futuro, e sim dos fatos e acontecimentos atuais e de como o sujeito os percebe. Os fatos estão interconectados e constituem um campo de forças dinâmico que podemos denominar </a:t>
            </a:r>
            <a:r>
              <a:rPr lang="pt-PT" sz="1300" b="1" dirty="0">
                <a:hlinkClick r:id="rId3"/>
              </a:rPr>
              <a:t>espaço vital</a:t>
            </a:r>
            <a:r>
              <a:rPr lang="pt-PT" sz="1300" dirty="0"/>
              <a:t>.</a:t>
            </a:r>
          </a:p>
          <a:p>
            <a:r>
              <a:rPr lang="pt-PT" sz="1300" dirty="0"/>
              <a:t>Por isso, o espaço vital ou campo psicológico de forças viria a ser o ambiente que engloba a pessoa e sua </a:t>
            </a:r>
            <a:r>
              <a:rPr lang="pt-PT" sz="1300" dirty="0" err="1"/>
              <a:t>percepção</a:t>
            </a:r>
            <a:r>
              <a:rPr lang="pt-PT" sz="1300" dirty="0"/>
              <a:t> da realidade próxima. Trata-se, em definitivo, de um espaço subjetivo, próprio, que guarda a forma que olhamos o mundo, com nossas aspirações, possibilidades, medos, experiências e expectativas. Além disso, este campo conta com alguns limites, estabelecidos especialmente pelas características físicas e sociais do ambiente.</a:t>
            </a:r>
          </a:p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B8A31-6A1F-4C02-AC98-F34AFA33FAEC}" type="slidenum">
              <a:rPr lang="pt-PT" smtClean="0"/>
              <a:pPr/>
              <a:t>22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801234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B8A31-6A1F-4C02-AC98-F34AFA33FAEC}" type="slidenum">
              <a:rPr lang="pt-PT" smtClean="0"/>
              <a:pPr/>
              <a:t>25</a:t>
            </a:fld>
            <a:endParaRPr lang="pt-P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B8A31-6A1F-4C02-AC98-F34AFA33FAEC}" type="slidenum">
              <a:rPr lang="pt-PT" smtClean="0"/>
              <a:pPr/>
              <a:t>26</a:t>
            </a:fld>
            <a:endParaRPr lang="pt-P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966246">
              <a:defRPr/>
            </a:pPr>
            <a:r>
              <a:rPr lang="pt-PT" sz="1300" b="1" dirty="0"/>
              <a:t>Advocacia política</a:t>
            </a:r>
            <a:r>
              <a:rPr lang="pt-PT" sz="1300" dirty="0"/>
              <a:t> - Se a ação de mudança se tiver mostrado altamente bem-sucedida, um próximo passo pode ser advogar a sua integração nas atividades locais de ODS e/ou discutir com o governo local para apoiar a replicação da ação de mudança.</a:t>
            </a:r>
          </a:p>
          <a:p>
            <a:pPr defTabSz="966246">
              <a:defRPr/>
            </a:pPr>
            <a:r>
              <a:rPr lang="pt-PT" sz="1300" b="1" dirty="0"/>
              <a:t>Trabalho de reflexão futuro </a:t>
            </a:r>
            <a:r>
              <a:rPr lang="pt-PT" sz="1300" dirty="0"/>
              <a:t>- Pode ser possível fornecer aos alunos uma tarefa de acompanhamento que os incentive a pensar criativamente sobre como é que esta experiência influenciou as suas perceções do futuro. Por exemplo, poderiam ser convidados a escrever pequenos ensaios que discutissem como é que a sua Ação de Mudança levou a motivar um maior envolvimento da comunidade na criação de um futuro local e sustentável juntos. </a:t>
            </a:r>
          </a:p>
          <a:p>
            <a:pPr defTabSz="966246">
              <a:defRPr/>
            </a:pPr>
            <a:r>
              <a:rPr lang="pt-PT" sz="1300" b="1" dirty="0"/>
              <a:t>Reflexão autónoma e avaliação </a:t>
            </a:r>
            <a:r>
              <a:rPr lang="pt-PT" sz="1300" dirty="0"/>
              <a:t>- Como atividade de reflexão e para apoiar a avaliação das contribuições de cada aluno nas ações de mudança, seria possível fornecer aos alunos um trabalho de ensaio onde eles são convidados a explicar o seu papel no projeto de mudança e a considerar quão importante foi para o sucesso global da ação.</a:t>
            </a:r>
          </a:p>
          <a:p>
            <a:pPr defTabSz="966246">
              <a:defRPr/>
            </a:pPr>
            <a:r>
              <a:rPr lang="pt-PT" sz="1300" b="1" dirty="0"/>
              <a:t>Revisão de desenvolvimento de competências </a:t>
            </a:r>
            <a:r>
              <a:rPr lang="pt-PT" sz="1300" dirty="0"/>
              <a:t>- Pode também ser útil para os alunos refletirem sobre a sua própria aprendizagem durante o curso desta ação de mudança. </a:t>
            </a:r>
            <a:r>
              <a:rPr lang="en-US" sz="1300" i="1" dirty="0" err="1"/>
              <a:t>Mudou-os</a:t>
            </a:r>
            <a:r>
              <a:rPr lang="en-US" sz="1300" i="1" dirty="0"/>
              <a:t>? </a:t>
            </a:r>
            <a:r>
              <a:rPr lang="en-US" sz="1300" i="1" dirty="0" err="1"/>
              <a:t>Mudou</a:t>
            </a:r>
            <a:r>
              <a:rPr lang="en-US" sz="1300" i="1" dirty="0"/>
              <a:t> o </a:t>
            </a:r>
            <a:r>
              <a:rPr lang="en-US" sz="1300" i="1" dirty="0" err="1"/>
              <a:t>mundo</a:t>
            </a:r>
            <a:r>
              <a:rPr lang="en-US" sz="1300" i="1" dirty="0"/>
              <a:t> à </a:t>
            </a:r>
            <a:r>
              <a:rPr lang="en-US" sz="1300" i="1" dirty="0" err="1"/>
              <a:t>volta</a:t>
            </a:r>
            <a:r>
              <a:rPr lang="en-US" sz="1300" i="1" dirty="0"/>
              <a:t> deles?</a:t>
            </a:r>
            <a:r>
              <a:rPr lang="pt-PT" sz="1300" dirty="0"/>
              <a:t> Compreendem o desenvolvimento sustentável de uma forma diferente de antes? Adquiriram novos conhecimentos sobre os ODS? Adquiriram novos conhecimentos sobre o seu ambiente/comunidade local? Adquiriram novas habilidades e competências que irão ajudá-los a viver uma vida mais sustentável? A criar e a concretizar coletivamente um futuro sustentável?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B8A31-6A1F-4C02-AC98-F34AFA33FAEC}" type="slidenum">
              <a:rPr lang="pt-PT" smtClean="0"/>
              <a:pPr/>
              <a:t>33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282850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300" dirty="0"/>
              <a:t>O livro </a:t>
            </a:r>
            <a:r>
              <a:rPr lang="pt-PT" sz="1300" dirty="0" err="1"/>
              <a:t>Les</a:t>
            </a:r>
            <a:r>
              <a:rPr lang="pt-PT" sz="1300" dirty="0"/>
              <a:t> </a:t>
            </a:r>
            <a:r>
              <a:rPr lang="pt-PT" sz="1300" dirty="0" err="1"/>
              <a:t>sept</a:t>
            </a:r>
            <a:r>
              <a:rPr lang="pt-PT" sz="1300" dirty="0"/>
              <a:t> </a:t>
            </a:r>
            <a:r>
              <a:rPr lang="pt-PT" sz="1300" dirty="0" err="1"/>
              <a:t>savoirs</a:t>
            </a:r>
            <a:r>
              <a:rPr lang="pt-PT" sz="1300" dirty="0"/>
              <a:t> </a:t>
            </a:r>
            <a:r>
              <a:rPr lang="pt-PT" sz="1300" dirty="0" err="1"/>
              <a:t>nécessaires</a:t>
            </a:r>
            <a:r>
              <a:rPr lang="pt-PT" sz="1300" dirty="0"/>
              <a:t> à </a:t>
            </a:r>
            <a:r>
              <a:rPr lang="pt-PT" sz="1300" dirty="0" err="1"/>
              <a:t>l’éducation</a:t>
            </a:r>
            <a:r>
              <a:rPr lang="pt-PT" sz="1300" dirty="0"/>
              <a:t> </a:t>
            </a:r>
            <a:r>
              <a:rPr lang="pt-PT" sz="1300" dirty="0" err="1"/>
              <a:t>du</a:t>
            </a:r>
            <a:r>
              <a:rPr lang="pt-PT" sz="1300" dirty="0"/>
              <a:t> </a:t>
            </a:r>
            <a:r>
              <a:rPr lang="pt-PT" sz="1300" dirty="0" err="1"/>
              <a:t>futur</a:t>
            </a:r>
            <a:r>
              <a:rPr lang="pt-PT" sz="1300" dirty="0"/>
              <a:t> (1998), escrito pelo pensador francês Edgar Morin, conforme solicitação da UNESCO, configura-se numa proposta desafiadora para todos os educadores.</a:t>
            </a:r>
          </a:p>
          <a:p>
            <a:endParaRPr lang="pt-PT" sz="1300" dirty="0"/>
          </a:p>
          <a:p>
            <a:r>
              <a:rPr lang="pt-PT" sz="1300" dirty="0"/>
              <a:t>Cada pessoa apresenta uma competência que seja necessária para o futuro e o estado do projeto na escola ( como foi acolhido, com que grupos vão trabalhar, </a:t>
            </a:r>
            <a:r>
              <a:rPr lang="pt-PT" sz="1300" dirty="0" err="1"/>
              <a:t>etc</a:t>
            </a:r>
            <a:r>
              <a:rPr lang="pt-PT" sz="1300" dirty="0"/>
              <a:t>) </a:t>
            </a:r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4E07F-B5CC-4F03-BD41-F7AD7730D0F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296066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As competências chave da sustentabilidade</a:t>
            </a:r>
            <a:r>
              <a:rPr lang="pt-PT" baseline="0" dirty="0"/>
              <a:t> podem fornecer uma estrutura útil para discutir e avaliar o desenvolvimento de competências.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B8A31-6A1F-4C02-AC98-F34AFA33FAEC}" type="slidenum">
              <a:rPr lang="pt-PT" smtClean="0"/>
              <a:pPr/>
              <a:t>34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384725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4E07F-B5CC-4F03-BD41-F7AD7730D0F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84981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4E07F-B5CC-4F03-BD41-F7AD7730D0F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47411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B8A31-6A1F-4C02-AC98-F34AFA33FAEC}" type="slidenum">
              <a:rPr lang="pt-PT" smtClean="0"/>
              <a:pPr/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300" dirty="0"/>
              <a:t>5 TEMAS CHAVE INCLUINDO OS 17 OBJETIVOS GLOBAIS: </a:t>
            </a:r>
            <a:endParaRPr lang="en-GB" sz="1300" dirty="0"/>
          </a:p>
          <a:p>
            <a:r>
              <a:rPr lang="pt-PT" sz="1300" dirty="0"/>
              <a:t>Desenvolvimento Sustentável para o Planeta, Pessoas e Prosperidade atingido através da Paz e Parcerias</a:t>
            </a:r>
            <a:endParaRPr lang="en-GB" sz="13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B8A31-6A1F-4C02-AC98-F34AFA33FAEC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086096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B8A31-6A1F-4C02-AC98-F34AFA33FAEC}" type="slidenum">
              <a:rPr lang="pt-PT" smtClean="0"/>
              <a:pPr/>
              <a:t>10</a:t>
            </a:fld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B8A31-6A1F-4C02-AC98-F34AFA33FAEC}" type="slidenum">
              <a:rPr lang="pt-PT" smtClean="0"/>
              <a:pPr/>
              <a:t>11</a:t>
            </a:fld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defTabSz="96624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300" dirty="0">
                <a:ea typeface="Calibri" pitchFamily="34" charset="0"/>
                <a:cs typeface="Calibri" pitchFamily="34" charset="0"/>
              </a:rPr>
              <a:t>O quadro de ação aplicado neste manual incorpora um modelo de aprendizagem baseado em pesquisa com uma abordagem de aprendizagem cooperativa, e tem como objetivo a aplicação da aprendizagem no mundo real, a fim de alcançar o uso crítico.</a:t>
            </a:r>
            <a:r>
              <a:rPr lang="pt-PT" sz="1300" dirty="0">
                <a:ea typeface="Calibri" pitchFamily="34" charset="0"/>
                <a:cs typeface="Arial" pitchFamily="34" charset="0"/>
              </a:rPr>
              <a:t> </a:t>
            </a:r>
            <a:r>
              <a:rPr lang="pt-PT" sz="1300" dirty="0">
                <a:ea typeface="Calibri" pitchFamily="34" charset="0"/>
                <a:cs typeface="Calibri" pitchFamily="34" charset="0"/>
              </a:rPr>
              <a:t>Através da abordagem multifacetada do quadro de </a:t>
            </a:r>
            <a:r>
              <a:rPr lang="pt-PT" sz="1300" dirty="0" err="1">
                <a:ea typeface="Calibri" pitchFamily="34" charset="0"/>
                <a:cs typeface="Calibri" pitchFamily="34" charset="0"/>
              </a:rPr>
              <a:t>acção</a:t>
            </a:r>
            <a:r>
              <a:rPr lang="pt-PT" sz="1300" dirty="0">
                <a:ea typeface="Calibri" pitchFamily="34" charset="0"/>
                <a:cs typeface="Calibri" pitchFamily="34" charset="0"/>
              </a:rPr>
              <a:t>, são apoiados vários resultados de aprendizagem importantes.</a:t>
            </a:r>
            <a:endParaRPr lang="pt-PT" sz="1300" dirty="0">
              <a:cs typeface="Arial" pitchFamily="34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B8A31-6A1F-4C02-AC98-F34AFA33FAEC}" type="slidenum">
              <a:rPr lang="pt-PT" smtClean="0"/>
              <a:pPr/>
              <a:t>13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64DF636-31B6-46B4-B70B-5EE642B92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338714A-AD58-409B-B1C3-7F00E7580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5C9FADD1-6924-476B-8AB7-9E30511D1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1A3C-E273-4533-8BA0-B0936F85DED6}" type="datetimeFigureOut">
              <a:rPr lang="pt-PT" smtClean="0"/>
              <a:pPr/>
              <a:t>16-01-2020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7125B012-276E-40FB-B1C0-EA9CCE4CE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B7C2FCBD-20A4-48FB-9C7E-00B72EE01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1560-284D-4B20-9F39-5C5B206FD1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536202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806A447-424A-46BA-BB05-157DA7376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="" xmlns:a16="http://schemas.microsoft.com/office/drawing/2014/main" id="{FB9DAD42-13E0-4BB5-A138-35C6AF8CF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CAD1A6CE-3A5F-4816-BCC6-08ACF04C9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1A3C-E273-4533-8BA0-B0936F85DED6}" type="datetimeFigureOut">
              <a:rPr lang="pt-PT" smtClean="0"/>
              <a:pPr/>
              <a:t>16-01-2020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A06B4752-DCAB-4169-A3BD-B9B1B41C2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65ACF392-1103-4570-918A-2D4E80341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1560-284D-4B20-9F39-5C5B206FD1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16090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220E23C4-0B4B-4A9C-8CC0-E09106DBCF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="" xmlns:a16="http://schemas.microsoft.com/office/drawing/2014/main" id="{1F832575-0998-4333-BAB9-5FD3848D1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E2163525-FC36-4947-99C1-E8DAB8E9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1A3C-E273-4533-8BA0-B0936F85DED6}" type="datetimeFigureOut">
              <a:rPr lang="pt-PT" smtClean="0"/>
              <a:pPr/>
              <a:t>16-01-2020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80597C97-03F2-49E8-B029-FFB1406D5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D9B3691F-BE0B-4006-9B02-EA8015664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1560-284D-4B20-9F39-5C5B206FD1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10140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DF9C7F0-24F6-4F48-A2AB-358E4BC83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AB1FC0FD-CEE0-43F2-859A-B37A9C229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7EB89C5A-6731-4C18-93D4-99F9E6001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1A3C-E273-4533-8BA0-B0936F85DED6}" type="datetimeFigureOut">
              <a:rPr lang="pt-PT" smtClean="0"/>
              <a:pPr/>
              <a:t>16-01-2020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8B15995B-E453-4DFA-BA54-73C68E30A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72DBC6A2-EC92-4447-98B2-BEE18517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1560-284D-4B20-9F39-5C5B206FD1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58690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8742329-0833-40D9-B5B2-75FC6772A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="" xmlns:a16="http://schemas.microsoft.com/office/drawing/2014/main" id="{4450890A-43B5-4EB2-92D9-85A5D7594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A6F1BD03-0B8C-4478-8C35-C790B68EB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1A3C-E273-4533-8BA0-B0936F85DED6}" type="datetimeFigureOut">
              <a:rPr lang="pt-PT" smtClean="0"/>
              <a:pPr/>
              <a:t>16-01-2020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1892A94F-5D6A-4643-B86E-8EA45911B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899B7261-816C-4D67-9F1E-48FD1728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1560-284D-4B20-9F39-5C5B206FD1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54881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C0297EE-E829-492F-8FE3-00AD490E4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829C5E77-85A7-4583-AB7D-F283CAE11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="" xmlns:a16="http://schemas.microsoft.com/office/drawing/2014/main" id="{7315DBEA-6324-429C-9803-11F3A1BE8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="" xmlns:a16="http://schemas.microsoft.com/office/drawing/2014/main" id="{986B10B3-25AE-45FE-B78A-F5FFCE1A9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1A3C-E273-4533-8BA0-B0936F85DED6}" type="datetimeFigureOut">
              <a:rPr lang="pt-PT" smtClean="0"/>
              <a:pPr/>
              <a:t>16-01-2020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="" xmlns:a16="http://schemas.microsoft.com/office/drawing/2014/main" id="{222E5F9A-587A-4F5E-BD2A-65951F0B2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="" xmlns:a16="http://schemas.microsoft.com/office/drawing/2014/main" id="{C47E44A5-E3E7-44C4-A63B-38B5A02F3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1560-284D-4B20-9F39-5C5B206FD1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88696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C744785-3480-4AA7-9A6B-E3B923595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="" xmlns:a16="http://schemas.microsoft.com/office/drawing/2014/main" id="{CA275A79-2D8E-4B98-88BE-5A2FD3D34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="" xmlns:a16="http://schemas.microsoft.com/office/drawing/2014/main" id="{853E1A64-7594-4D33-B481-611BE5E9E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="" xmlns:a16="http://schemas.microsoft.com/office/drawing/2014/main" id="{27642A07-1F08-4DB9-B288-95F924B5C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="" xmlns:a16="http://schemas.microsoft.com/office/drawing/2014/main" id="{F0108040-BDE8-406F-B8DA-4558F7A1B8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="" xmlns:a16="http://schemas.microsoft.com/office/drawing/2014/main" id="{A1CABDC6-BBFD-4416-8261-12316192F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1A3C-E273-4533-8BA0-B0936F85DED6}" type="datetimeFigureOut">
              <a:rPr lang="pt-PT" smtClean="0"/>
              <a:pPr/>
              <a:t>16-01-2020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="" xmlns:a16="http://schemas.microsoft.com/office/drawing/2014/main" id="{C2F3B21B-A379-4734-8991-D457269BC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="" xmlns:a16="http://schemas.microsoft.com/office/drawing/2014/main" id="{293C3F9D-B5C6-4C1B-A28E-DD75E9C88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1560-284D-4B20-9F39-5C5B206FD1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29593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11B0B84-B0EA-4ED0-9EB3-4BAAC38BA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="" xmlns:a16="http://schemas.microsoft.com/office/drawing/2014/main" id="{30BB4172-C7F3-4277-939F-ECF8DCFE8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1A3C-E273-4533-8BA0-B0936F85DED6}" type="datetimeFigureOut">
              <a:rPr lang="pt-PT" smtClean="0"/>
              <a:pPr/>
              <a:t>16-01-2020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="" xmlns:a16="http://schemas.microsoft.com/office/drawing/2014/main" id="{918EC9A8-CCED-47EB-B41F-9C47FB047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="" xmlns:a16="http://schemas.microsoft.com/office/drawing/2014/main" id="{1D4C4A6F-CF08-408B-A3C0-F1F626DF0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1560-284D-4B20-9F39-5C5B206FD1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484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="" xmlns:a16="http://schemas.microsoft.com/office/drawing/2014/main" id="{518086B0-A520-48D0-A510-1F85755E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1A3C-E273-4533-8BA0-B0936F85DED6}" type="datetimeFigureOut">
              <a:rPr lang="pt-PT" smtClean="0"/>
              <a:pPr/>
              <a:t>16-01-2020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="" xmlns:a16="http://schemas.microsoft.com/office/drawing/2014/main" id="{2773F862-E348-4A5B-B919-F30CC340C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="" xmlns:a16="http://schemas.microsoft.com/office/drawing/2014/main" id="{5DC0098C-1565-45CE-A292-8F7CD97C5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1560-284D-4B20-9F39-5C5B206FD1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7078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08E0070-63C0-4092-A777-55DEF3E06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22C1CFFA-E1AF-403D-BEA4-2C52FEA62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="" xmlns:a16="http://schemas.microsoft.com/office/drawing/2014/main" id="{88D8A88F-1E88-4D92-B0D1-C3C1A4C0F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="" xmlns:a16="http://schemas.microsoft.com/office/drawing/2014/main" id="{37DCA95A-E9C2-4766-BF3E-E4A3FAD91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1A3C-E273-4533-8BA0-B0936F85DED6}" type="datetimeFigureOut">
              <a:rPr lang="pt-PT" smtClean="0"/>
              <a:pPr/>
              <a:t>16-01-2020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="" xmlns:a16="http://schemas.microsoft.com/office/drawing/2014/main" id="{1776FDD5-306D-4BAB-BCF5-FC41F7BE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="" xmlns:a16="http://schemas.microsoft.com/office/drawing/2014/main" id="{13D72AFE-8288-454F-84E9-EFFB1302B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1560-284D-4B20-9F39-5C5B206FD1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22524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080A6CD-BFFE-4B8A-B2F9-8EA16D425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="" xmlns:a16="http://schemas.microsoft.com/office/drawing/2014/main" id="{54B5A708-AB40-4837-84EB-12FA8C7064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="" xmlns:a16="http://schemas.microsoft.com/office/drawing/2014/main" id="{1EE39218-F0FC-4D0A-8C21-55054FFFC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="" xmlns:a16="http://schemas.microsoft.com/office/drawing/2014/main" id="{BB13C1C2-255D-4E1B-B761-9C3E7DB9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1A3C-E273-4533-8BA0-B0936F85DED6}" type="datetimeFigureOut">
              <a:rPr lang="pt-PT" smtClean="0"/>
              <a:pPr/>
              <a:t>16-01-2020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="" xmlns:a16="http://schemas.microsoft.com/office/drawing/2014/main" id="{4952E1C7-6A7C-44D3-BDEA-5790F4A0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="" xmlns:a16="http://schemas.microsoft.com/office/drawing/2014/main" id="{A82C194E-1424-4BFD-BB2E-9F9C6171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1560-284D-4B20-9F39-5C5B206FD1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28320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="" xmlns:a16="http://schemas.microsoft.com/office/drawing/2014/main" id="{45B30A44-B5A5-4D4C-A1FE-D64BFA1A9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="" xmlns:a16="http://schemas.microsoft.com/office/drawing/2014/main" id="{E66A62BA-CF96-4A6B-8751-76C8DD316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FF3A8428-55D4-4D6A-923A-5E3E6EADC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01A3C-E273-4533-8BA0-B0936F85DED6}" type="datetimeFigureOut">
              <a:rPr lang="pt-PT" smtClean="0"/>
              <a:pPr/>
              <a:t>16-01-2020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42EAD1B7-870E-440D-88D7-D0E35C9E6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2A41FF21-6A4A-4407-9CB5-D54EAFF5D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91560-284D-4B20-9F39-5C5B206FD1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91916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5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9B8A408-24DE-410F-827E-7D8DDDABF1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72617FC-1CF2-4860-B27B-D8E75A5801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 descr="Uma imagem com captura de ecrã&#10;&#10;Descrição gerada automaticamente">
            <a:extLst>
              <a:ext uri="{FF2B5EF4-FFF2-40B4-BE49-F238E27FC236}">
                <a16:creationId xmlns="" xmlns:a16="http://schemas.microsoft.com/office/drawing/2014/main" id="{7412092F-7F99-49D2-BF3F-4780BB1BD1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1126801" y="1053286"/>
            <a:ext cx="9794363" cy="1753876"/>
          </a:xfrm>
          <a:prstGeom prst="rect">
            <a:avLst/>
          </a:prstGeom>
        </p:spPr>
        <p:txBody>
          <a:bodyPr wrap="square" lIns="91397" tIns="45698" rIns="91397" bIns="45698">
            <a:spAutoFit/>
          </a:bodyPr>
          <a:lstStyle/>
          <a:p>
            <a:pPr algn="ctr"/>
            <a:r>
              <a:rPr lang="pt-PT" sz="3600" b="1" dirty="0">
                <a:solidFill>
                  <a:schemeClr val="accent6">
                    <a:lumMod val="50000"/>
                  </a:schemeClr>
                </a:solidFill>
                <a:latin typeface="Rockwell Extra Bold" pitchFamily="18" charset="0"/>
                <a:ea typeface="Segoe UI Black" panose="020B0A02040204020203" pitchFamily="34" charset="0"/>
                <a:cs typeface="Lucida Sans Unicode" panose="020B0602030504020204" pitchFamily="34" charset="0"/>
              </a:rPr>
              <a:t>Cultura democrática e consciência cívica nos jovens </a:t>
            </a:r>
          </a:p>
          <a:p>
            <a:pPr algn="ctr"/>
            <a:r>
              <a:rPr lang="pt-PT" sz="3600" b="1" dirty="0">
                <a:solidFill>
                  <a:schemeClr val="accent6">
                    <a:lumMod val="50000"/>
                  </a:schemeClr>
                </a:solidFill>
                <a:latin typeface="Rockwell Extra Bold" pitchFamily="18" charset="0"/>
                <a:ea typeface="Segoe UI Black" panose="020B0A02040204020203" pitchFamily="34" charset="0"/>
                <a:cs typeface="Lucida Sans Unicode" panose="020B0602030504020204" pitchFamily="34" charset="0"/>
              </a:rPr>
              <a:t> Vamos Cuidar do Planeta! </a:t>
            </a:r>
            <a:endParaRPr lang="pt-PT" sz="3200" dirty="0">
              <a:solidFill>
                <a:schemeClr val="accent6">
                  <a:lumMod val="50000"/>
                </a:schemeClr>
              </a:solidFill>
              <a:latin typeface="Rockwell Extra Bold" pitchFamily="18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2927235" y="5588741"/>
            <a:ext cx="4859257" cy="646286"/>
          </a:xfrm>
          <a:prstGeom prst="rect">
            <a:avLst/>
          </a:prstGeom>
        </p:spPr>
        <p:txBody>
          <a:bodyPr wrap="none" lIns="91397" tIns="45698" rIns="91397" bIns="45698">
            <a:spAutoFit/>
          </a:bodyPr>
          <a:lstStyle/>
          <a:p>
            <a:pPr algn="ctr"/>
            <a:r>
              <a:rPr lang="pt-PT" b="1" dirty="0"/>
              <a:t>Formação de professores – Ano letivo 2019/2020</a:t>
            </a:r>
          </a:p>
          <a:p>
            <a:pPr algn="ctr"/>
            <a:r>
              <a:rPr lang="pt-PT" b="1" dirty="0"/>
              <a:t>Sessão 2</a:t>
            </a:r>
          </a:p>
        </p:txBody>
      </p:sp>
      <p:pic>
        <p:nvPicPr>
          <p:cNvPr id="8" name="Imagem 7" descr="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2766" y="3141036"/>
            <a:ext cx="10370502" cy="22898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4341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9B8A408-24DE-410F-827E-7D8DDDABF1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72617FC-1CF2-4860-B27B-D8E75A5801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 descr="Uma imagem com captura de ecrã&#10;&#10;Descrição gerada automaticamente">
            <a:extLst>
              <a:ext uri="{FF2B5EF4-FFF2-40B4-BE49-F238E27FC236}">
                <a16:creationId xmlns="" xmlns:a16="http://schemas.microsoft.com/office/drawing/2014/main" id="{7412092F-7F99-49D2-BF3F-4780BB1BD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630" cy="6858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DADF78E0-5484-48C5-AB47-5CC9E1488BC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96910" y="1324303"/>
            <a:ext cx="7127026" cy="4696487"/>
          </a:xfrm>
          <a:prstGeom prst="rect">
            <a:avLst/>
          </a:prstGeom>
        </p:spPr>
      </p:pic>
      <p:sp>
        <p:nvSpPr>
          <p:cNvPr id="7" name="Retângulo 3">
            <a:extLst>
              <a:ext uri="{FF2B5EF4-FFF2-40B4-BE49-F238E27FC236}">
                <a16:creationId xmlns="" xmlns:a16="http://schemas.microsoft.com/office/drawing/2014/main" id="{00CD8EBB-D724-48F9-81BF-110CF9643CEC}"/>
              </a:ext>
            </a:extLst>
          </p:cNvPr>
          <p:cNvSpPr/>
          <p:nvPr/>
        </p:nvSpPr>
        <p:spPr>
          <a:xfrm>
            <a:off x="4026047" y="483838"/>
            <a:ext cx="3435556" cy="578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3200" dirty="0" err="1">
                <a:solidFill>
                  <a:srgbClr val="4472C4"/>
                </a:solidFill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Estrutura</a:t>
            </a:r>
            <a:r>
              <a:rPr lang="en-GB" sz="3200" dirty="0">
                <a:solidFill>
                  <a:srgbClr val="4472C4"/>
                </a:solidFill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3200" dirty="0" err="1">
                <a:solidFill>
                  <a:srgbClr val="4472C4"/>
                </a:solidFill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Ação</a:t>
            </a:r>
            <a:endParaRPr lang="en-GB" sz="3200" dirty="0">
              <a:solidFill>
                <a:srgbClr val="4472C4"/>
              </a:solidFill>
              <a:latin typeface="Britannic Bold" panose="020B09030607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4341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captura de ecrã&#10;&#10;Descrição gerada automaticamente">
            <a:extLst>
              <a:ext uri="{FF2B5EF4-FFF2-40B4-BE49-F238E27FC236}">
                <a16:creationId xmlns="" xmlns:a16="http://schemas.microsoft.com/office/drawing/2014/main" id="{9AE2B3DA-3718-4D64-ABB1-06F079714A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E3A7C7E7-13CF-49B2-827E-49B328B42A71}"/>
              </a:ext>
            </a:extLst>
          </p:cNvPr>
          <p:cNvSpPr/>
          <p:nvPr/>
        </p:nvSpPr>
        <p:spPr>
          <a:xfrm>
            <a:off x="1473200" y="939456"/>
            <a:ext cx="12571815" cy="51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t-PT" sz="2800" dirty="0">
                <a:solidFill>
                  <a:srgbClr val="4472C4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Vamos Cuidar do Planeta, das Pessoas e da Prosperidade</a:t>
            </a:r>
            <a:endParaRPr lang="en-GB" sz="2800" dirty="0">
              <a:solidFill>
                <a:srgbClr val="4472C4"/>
              </a:solidFill>
              <a:latin typeface="Britannic Bold" panose="020B09030607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58F5433F-A751-4C77-B213-FA3C1C8EE7A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8010" y="1645225"/>
            <a:ext cx="6384925" cy="45070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9234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captura de ecrã&#10;&#10;Descrição gerada automaticamente">
            <a:extLst>
              <a:ext uri="{FF2B5EF4-FFF2-40B4-BE49-F238E27FC236}">
                <a16:creationId xmlns="" xmlns:a16="http://schemas.microsoft.com/office/drawing/2014/main" id="{9AE2B3DA-3718-4D64-ABB1-06F079714A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="" xmlns:a16="http://schemas.microsoft.com/office/drawing/2014/main" id="{2DADE670-A0F8-4147-9446-6F188A999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35036568"/>
              </p:ext>
            </p:extLst>
          </p:nvPr>
        </p:nvGraphicFramePr>
        <p:xfrm>
          <a:off x="2139697" y="1754895"/>
          <a:ext cx="7835575" cy="4194646"/>
        </p:xfrm>
        <a:graphic>
          <a:graphicData uri="http://schemas.openxmlformats.org/drawingml/2006/table">
            <a:tbl>
              <a:tblPr firstRow="1" bandRow="1"/>
              <a:tblGrid>
                <a:gridCol w="690992">
                  <a:extLst>
                    <a:ext uri="{9D8B030D-6E8A-4147-A177-3AD203B41FA5}">
                      <a16:colId xmlns="" xmlns:a16="http://schemas.microsoft.com/office/drawing/2014/main" val="299798402"/>
                    </a:ext>
                  </a:extLst>
                </a:gridCol>
                <a:gridCol w="3913727">
                  <a:extLst>
                    <a:ext uri="{9D8B030D-6E8A-4147-A177-3AD203B41FA5}">
                      <a16:colId xmlns="" xmlns:a16="http://schemas.microsoft.com/office/drawing/2014/main" val="3636012982"/>
                    </a:ext>
                  </a:extLst>
                </a:gridCol>
                <a:gridCol w="3230856">
                  <a:extLst>
                    <a:ext uri="{9D8B030D-6E8A-4147-A177-3AD203B41FA5}">
                      <a16:colId xmlns="" xmlns:a16="http://schemas.microsoft.com/office/drawing/2014/main" val="1142144680"/>
                    </a:ext>
                  </a:extLst>
                </a:gridCol>
              </a:tblGrid>
              <a:tr h="56137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Bauhaus 93" panose="04030905020B02020C02" pitchFamily="8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PT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Introdução ao desenvolvimento sustentável e exploração de conexões pessoais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C55A1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Envolver e Explorar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607032"/>
                  </a:ext>
                </a:extLst>
              </a:tr>
              <a:tr h="78850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Bauhaus 93" panose="04030905020B02020C02" pitchFamily="8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PT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Identificar e priorizar os desafios locais para alcançar o desenvolvimento sustentável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BF9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Desafio de Sustentabilidade Local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8615784"/>
                  </a:ext>
                </a:extLst>
              </a:tr>
              <a:tr h="56137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Bauhaus 93" panose="04030905020B02020C02" pitchFamily="8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PT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Investigar um desafio de sustentabilidade local e considerar fatores-chave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77376025"/>
                  </a:ext>
                </a:extLst>
              </a:tr>
              <a:tr h="78850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Bauhaus 93" panose="04030905020B02020C02" pitchFamily="8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PT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Planear e desenvolver uma ação de mudança para abordar o desafio de sustentabilidade local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solidFill>
                            <a:srgbClr val="54823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Ação de Mudança para o Futuro Local, Sustentável que queremos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4061945"/>
                  </a:ext>
                </a:extLst>
              </a:tr>
              <a:tr h="56137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Bauhaus 93" panose="04030905020B02020C02" pitchFamily="8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PT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Implementar (e documentar) a ação de mudança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94350057"/>
                  </a:ext>
                </a:extLst>
              </a:tr>
              <a:tr h="56137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Bauhaus 93" panose="04030905020B02020C02" pitchFamily="8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PT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Comunicar e partilhar os resultados da ação de mudança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solidFill>
                            <a:srgbClr val="2E75B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Partilhar e Refletir sobre os resultados da Ação de Mudança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8208959"/>
                  </a:ext>
                </a:extLst>
              </a:tr>
              <a:tr h="37212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Bauhaus 93" panose="04030905020B02020C02" pitchFamily="8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PT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Revisão e renovação da ação de mudança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88357063"/>
                  </a:ext>
                </a:extLst>
              </a:tr>
            </a:tbl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49BA2C87-A0B1-4557-BCAB-3DD6D8EEA2E3}"/>
              </a:ext>
            </a:extLst>
          </p:cNvPr>
          <p:cNvSpPr/>
          <p:nvPr/>
        </p:nvSpPr>
        <p:spPr>
          <a:xfrm>
            <a:off x="2852218" y="787695"/>
            <a:ext cx="2739853" cy="578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3200" dirty="0" err="1">
                <a:solidFill>
                  <a:srgbClr val="4472C4"/>
                </a:solidFill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Fases</a:t>
            </a:r>
            <a:r>
              <a:rPr lang="en-GB" sz="3200" dirty="0">
                <a:solidFill>
                  <a:srgbClr val="4472C4"/>
                </a:solidFill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3200" dirty="0" err="1">
                <a:solidFill>
                  <a:srgbClr val="4472C4"/>
                </a:solidFill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Ação</a:t>
            </a:r>
            <a:endParaRPr lang="en-GB" sz="3200" dirty="0">
              <a:solidFill>
                <a:srgbClr val="4472C4"/>
              </a:solidFill>
              <a:latin typeface="Britannic Bold" panose="020B09030607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8118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9B8A408-24DE-410F-827E-7D8DDDABF1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72617FC-1CF2-4860-B27B-D8E75A5801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 descr="Uma imagem com captura de ecrã&#10;&#10;Descrição gerada automaticamente">
            <a:extLst>
              <a:ext uri="{FF2B5EF4-FFF2-40B4-BE49-F238E27FC236}">
                <a16:creationId xmlns="" xmlns:a16="http://schemas.microsoft.com/office/drawing/2014/main" id="{7412092F-7F99-49D2-BF3F-4780BB1BD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95" y="0"/>
            <a:ext cx="12189630" cy="6858000"/>
          </a:xfrm>
          <a:prstGeom prst="rect">
            <a:avLst/>
          </a:prstGeom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25632" y="931586"/>
            <a:ext cx="1129343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Resultados de Aprendizagem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Envolver e explorar: </a:t>
            </a:r>
            <a:r>
              <a:rPr kumimoji="0" lang="pt-PT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Durante a fase inicial, os alunos são estimulados a desenvolver um interesse e curiosidade no tema do desenvolvimento sustentável. Além disso, os alunos são incentivados a explorar as ligações que existem entre suas próprias escolhas de estilo de vida e o desenvolvimento sustentável, a fim de desenvolver conexões pessoais com o assunto.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PT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Desafio de Sustentabilidade Local: </a:t>
            </a:r>
            <a:r>
              <a:rPr kumimoji="0" lang="pt-PT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A segunda fase promove a investigação ativa, a reflexão crítica e o diálogo colaborativo para construir explicações multimodais e compreender melhor as questões de sustentabilidade dentro do seu contexto local. Esta fase também promove nos alunos o fortalecimento das competências para o pensamento sistémico a e geração de conhecimento colaborativo, através da partilha de informações sobre partes distintas para uma compreensão holística.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PT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Ação de Mudança para o Futuro Local, Sustentável que queremos: </a:t>
            </a:r>
            <a:r>
              <a:rPr kumimoji="0" lang="pt-PT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A terceira fase centra-se na resolução integrada de problemas e incentiva a aprendizagem transformadora, apoiando os alunos através de um processo de pensar estrategicamente, planear e implementar uma </a:t>
            </a:r>
            <a:r>
              <a:rPr kumimoji="0" lang="pt-PT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ação de mudança</a:t>
            </a:r>
            <a:r>
              <a:rPr kumimoji="0" lang="pt-PT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que vai ajudar a abordar um desafio de sustentabilidade local. Além disso, esta fase enfatiza o objetivo de capacitar os alunos a envolver-se ativamente nas suas comunidades locais.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PT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Partilhar e Refletir sobre os resultados da Ação de Mudança: </a:t>
            </a:r>
            <a:r>
              <a:rPr kumimoji="0" lang="pt-PT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Durante a fase final do quadro de ação, os alunos avaliarão sua própria aprendizagem, identificarão novos conhecimentos e refletirão sobre as mudanças nas perceções e entendimentos. Os alunos também vão preparar materiais e informações para partilhar seu trabalho e descobertas com outras pessoas.</a:t>
            </a:r>
            <a:endParaRPr kumimoji="0" lang="pt-PT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4341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9B8A408-24DE-410F-827E-7D8DDDABF1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72617FC-1CF2-4860-B27B-D8E75A5801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 descr="Uma imagem com captura de ecrã&#10;&#10;Descrição gerada automaticamente">
            <a:extLst>
              <a:ext uri="{FF2B5EF4-FFF2-40B4-BE49-F238E27FC236}">
                <a16:creationId xmlns="" xmlns:a16="http://schemas.microsoft.com/office/drawing/2014/main" id="{7412092F-7F99-49D2-BF3F-4780BB1BD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591787" y="1661852"/>
            <a:ext cx="11008426" cy="353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Fase 1: Introdução ao tópico e temas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Britannic Bold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Objetivo: </a:t>
            </a:r>
            <a:r>
              <a:rPr kumimoji="0" lang="pt-P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Os alunos aprenderem sobre os ODS e considerarem as suas próprias relações (isto é, ligações) com os temas do desenvolvimento sustentável.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pt-PT" sz="1600" b="0" i="0" u="none" strike="noStrike" cap="none" normalizeH="0" baseline="0" dirty="0" bmk="">
                <a:ln>
                  <a:noFill/>
                </a:ln>
                <a:solidFill>
                  <a:srgbClr val="2E74B5"/>
                </a:solidFill>
                <a:effectLst/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nformação sobre desenvolvimento sustentável</a:t>
            </a:r>
            <a:endParaRPr kumimoji="0" lang="nb-NO" sz="1600" b="0" i="0" u="none" strike="noStrike" cap="none" normalizeH="0" baseline="0" dirty="0" bmk="">
              <a:ln>
                <a:noFill/>
              </a:ln>
              <a:solidFill>
                <a:srgbClr val="2E74B5"/>
              </a:solidFill>
              <a:effectLst/>
              <a:latin typeface="Calibri Light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Deve ser disponibilizada informação sobre o desenvolvimento sustentável e os ODS. Esta pode ser fornecida em vários formatos: palestra, discussão, pesquisa autónoma, vídeos e/ou uma combinação de vários formatos.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600" b="0" i="0" u="none" strike="noStrike" cap="none" normalizeH="0" baseline="0" dirty="0" bmk="">
              <a:ln>
                <a:noFill/>
              </a:ln>
              <a:solidFill>
                <a:srgbClr val="2E74B5"/>
              </a:solidFill>
              <a:effectLst/>
              <a:latin typeface="Calibri Light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bmk="">
                <a:ln>
                  <a:noFill/>
                </a:ln>
                <a:solidFill>
                  <a:srgbClr val="2E74B5"/>
                </a:solidFill>
                <a:effectLst/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Aprendizagem Ativa com o desenvolvimento sustentável</a:t>
            </a:r>
            <a:endParaRPr kumimoji="0" lang="nb-NO" sz="1600" b="0" i="0" u="none" strike="noStrike" cap="none" normalizeH="0" baseline="0" dirty="0">
              <a:ln>
                <a:noFill/>
              </a:ln>
              <a:solidFill>
                <a:srgbClr val="2E74B5"/>
              </a:solidFill>
              <a:effectLst/>
              <a:latin typeface="Calibri Light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Os alunos utilizam </a:t>
            </a:r>
            <a:r>
              <a:rPr kumimoji="0" lang="pt-P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métodos de aprendizagem ativa </a:t>
            </a:r>
            <a:r>
              <a:rPr kumimoji="0" lang="pt-P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para se envolverem mais pessoalmente com o tópico do desenvolvimento sustentável. Sugestão de atividades: 1) Imagens e Objetos, 2) Rodar os Dados – Ligar práticas de estilos de vida com os ODS, ou 3) Capa de Jornal 2031 (ver anexos para uma descrição destas atividades).</a:t>
            </a:r>
            <a:endParaRPr kumimoji="0" 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4341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9B8A408-24DE-410F-827E-7D8DDDABF1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72617FC-1CF2-4860-B27B-D8E75A5801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 descr="Uma imagem com captura de ecrã&#10;&#10;Descrição gerada automaticamente">
            <a:extLst>
              <a:ext uri="{FF2B5EF4-FFF2-40B4-BE49-F238E27FC236}">
                <a16:creationId xmlns="" xmlns:a16="http://schemas.microsoft.com/office/drawing/2014/main" id="{7412092F-7F99-49D2-BF3F-4780BB1BD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41985" name="Picture 1" descr="C:\Users\User\Desktop\Cidadãos ativos\24-26\Fotos\DSC_0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8308" y="2006930"/>
            <a:ext cx="5273890" cy="3506490"/>
          </a:xfrm>
          <a:prstGeom prst="rect">
            <a:avLst/>
          </a:prstGeom>
          <a:noFill/>
        </p:spPr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39387" y="1116718"/>
            <a:ext cx="48061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Rodar os Dados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 Ligar práticas de estilos de vida com os ODS</a:t>
            </a:r>
            <a:endParaRPr kumimoji="0" lang="pt-P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66255" y="1854773"/>
            <a:ext cx="5890161" cy="38728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Passo 1</a:t>
            </a: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: A atividade pode ser feita em pares ou pequenos grupos de alunos. Cada grupo deve receber/preparar um conjunto de 4 cubos ODS.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Passo 2</a:t>
            </a: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: Um aluno começa por rodar três cubos com os ícones dos ODS </a:t>
            </a:r>
            <a:r>
              <a:rPr kumimoji="0" lang="pt-PT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(se o anel colorido dos ODS for mostrado, então este cubo deve ser rodado outra vez). </a:t>
            </a: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 aluno depois roda o cubo dos estilos de vida sustentáveis e lê a categoria que é mostrada.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pt-P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Passo 3</a:t>
            </a: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: O aluno deve pensar numa ação que ele/a pode fazer na sua vida diária relacionada com a categoria de estilos de vida mostrada e ligar essa ação a um dos ODS mostrados. O aluno explica como a sua ação pessoal poderia ter um benefício positive no ODS selecionado (em termos de contexto global dos ODS). </a:t>
            </a:r>
            <a:endParaRPr kumimoji="0" lang="pt-P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Se o aluno tiver o cartão especial de estilos de vida sustentáveis, então ele/a está livre para escolher uma ação ligada a qualquer uma das categorias de estilo de vida.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Passo 4</a:t>
            </a: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: O ODS selecionado no passo anterior é agora posto de lado. O aluno então roda o cubo de estilos de vida sustentáveis de novo e liga a categoria de estilo de vida mostrada a um dos dois restantes ODS da mesma forma descrita no passo anterior.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Passo 5</a:t>
            </a: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: O segundo ODS selecionado é agora posto de lado, e o aluno continua o processo com o ODS restante. </a:t>
            </a:r>
            <a:endParaRPr kumimoji="0" 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6DC567D4-EE14-417B-8402-75481AC82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5365" y="445513"/>
            <a:ext cx="41168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3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APRENDIZAGEM ATIVA</a:t>
            </a:r>
            <a:endParaRPr kumimoji="0" lang="pt-PT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4341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9B8A408-24DE-410F-827E-7D8DDDABF1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72617FC-1CF2-4860-B27B-D8E75A5801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 descr="Uma imagem com captura de ecrã&#10;&#10;Descrição gerada automaticamente">
            <a:extLst>
              <a:ext uri="{FF2B5EF4-FFF2-40B4-BE49-F238E27FC236}">
                <a16:creationId xmlns="" xmlns:a16="http://schemas.microsoft.com/office/drawing/2014/main" id="{7412092F-7F99-49D2-BF3F-4780BB1BD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56258" y="1088359"/>
            <a:ext cx="11435939" cy="507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Fase 2: Identificação do desafio local dos ODS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Objetivo: </a:t>
            </a:r>
            <a:r>
              <a:rPr kumimoji="0" lang="pt-P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Os alunos considerarem e classificarem desafios locais para atingir os ODS.</a:t>
            </a:r>
            <a:endParaRPr kumimoji="0" lang="pt-P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1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Como podes lidar com os desafios na comunidade local? </a:t>
            </a:r>
            <a:endParaRPr kumimoji="0" lang="pt-P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1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Como é que os desafios na comunidade local se relacionam com os ODS?</a:t>
            </a:r>
            <a:endParaRPr kumimoji="0" lang="pt-P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600" b="0" i="0" u="none" strike="noStrike" cap="none" normalizeH="0" baseline="0" dirty="0">
              <a:ln>
                <a:noFill/>
              </a:ln>
              <a:solidFill>
                <a:srgbClr val="2E74B5"/>
              </a:solidFill>
              <a:effectLst/>
              <a:latin typeface="Calibri Light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pt-PT" sz="1600" b="0" i="0" u="none" strike="noStrike" cap="none" normalizeH="0" baseline="0" dirty="0" bmk="">
                <a:ln>
                  <a:noFill/>
                </a:ln>
                <a:solidFill>
                  <a:srgbClr val="2E74B5"/>
                </a:solidFill>
                <a:effectLst/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dentificação de desafios:</a:t>
            </a:r>
            <a:endParaRPr kumimoji="0" lang="nb-NO" sz="1600" b="0" i="0" u="none" strike="noStrike" cap="none" normalizeH="0" baseline="0" dirty="0" bmk="">
              <a:ln>
                <a:noFill/>
              </a:ln>
              <a:solidFill>
                <a:srgbClr val="2E74B5"/>
              </a:solidFill>
              <a:effectLst/>
              <a:latin typeface="Calibri Light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Esta atividade começa por levar os alunos a refletir e a identificarem alguns dos desafios de sustentabilidade que encontram nas suas próprias comunidades. </a:t>
            </a:r>
            <a:endParaRPr kumimoji="0" lang="pt-PT" sz="16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Que desafios/problemas vês na tua comunidade? </a:t>
            </a:r>
            <a:endParaRPr kumimoji="0" lang="pt-PT" sz="16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1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Não deve ser um problema pessoal, mas algo que mais pessoas experienciem.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bmk="">
                <a:ln>
                  <a:noFill/>
                </a:ln>
                <a:solidFill>
                  <a:srgbClr val="2E74B5"/>
                </a:solidFill>
                <a:effectLst/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Trabalho preparatório para os alunos: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Observação de campo:</a:t>
            </a:r>
            <a:endParaRPr kumimoji="0" lang="pt-PT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“O que é que eu gosto na minha comunidade/no meu ambiente local”</a:t>
            </a:r>
            <a:endParaRPr kumimoji="0" lang="pt-PT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“Que coisas me fazem sentir seguro/a”  </a:t>
            </a:r>
            <a:endParaRPr kumimoji="0" lang="pt-PT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“O que é que eu não gosto na minha comunidade/no meu ambiente local” </a:t>
            </a:r>
            <a:endParaRPr kumimoji="0" lang="pt-PT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“Que coisas me fazem sentir inseguro/a ou preocupado/a”</a:t>
            </a:r>
            <a:endParaRPr kumimoji="0" lang="pt-PT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4341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9B8A408-24DE-410F-827E-7D8DDDABF1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72617FC-1CF2-4860-B27B-D8E75A5801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 descr="Uma imagem com captura de ecrã&#10;&#10;Descrição gerada automaticamente">
            <a:extLst>
              <a:ext uri="{FF2B5EF4-FFF2-40B4-BE49-F238E27FC236}">
                <a16:creationId xmlns="" xmlns:a16="http://schemas.microsoft.com/office/drawing/2014/main" id="{7412092F-7F99-49D2-BF3F-4780BB1BD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657101" y="1262266"/>
            <a:ext cx="11304527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Passo 1: </a:t>
            </a:r>
            <a:r>
              <a:rPr kumimoji="0" lang="pt-PT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Reflexão individual na questão</a:t>
            </a:r>
            <a:r>
              <a:rPr kumimoji="0" lang="pt-PT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pt-P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“Que desafios/problemas vês na tua comunidade local?”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Passo 2: </a:t>
            </a:r>
            <a:r>
              <a:rPr kumimoji="0" lang="pt-PT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Partilhar o desafio</a:t>
            </a:r>
            <a:r>
              <a:rPr kumimoji="0" lang="pt-P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Os alunos juntam-se em grupo(s) para partilhar e discutir os seus desafios. Porque é que sentem que este desafio é importante e que impactos é que acham que este desafio tem para o ambiente e/ou comunidade local?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Passo 3: </a:t>
            </a:r>
            <a:r>
              <a:rPr kumimoji="0" lang="pt-PT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Discutir e refletir</a:t>
            </a:r>
            <a:r>
              <a:rPr kumimoji="0" lang="pt-P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Os alunos discutem em grupo e consideram o que é importante em cada desafio/problema. Os desafios semelhantes ou comuns podem ser combinados/fundidos num desafio maior se os alunos sentirem que é apropriado.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Passo 4: </a:t>
            </a:r>
            <a:r>
              <a:rPr kumimoji="0" lang="pt-PT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Seleção</a:t>
            </a:r>
            <a:r>
              <a:rPr kumimoji="0" lang="pt-P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Os alunos vão </a:t>
            </a:r>
            <a:r>
              <a:rPr kumimoji="0" lang="pt-PT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priorizar o desafio no qual querem trabalhar considerando dois fatores</a:t>
            </a:r>
            <a:r>
              <a:rPr kumimoji="0" lang="pt-P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: </a:t>
            </a:r>
            <a:r>
              <a:rPr kumimoji="0" lang="pt-PT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quão importante/significativo é o desafio (para atingir o desenvolvimento sustentável)? Qual a probabilidade de melhorar a situação?</a:t>
            </a:r>
            <a:endParaRPr kumimoji="0" lang="pt-PT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Os alunos vão selecionar o desafio que vejam como primeira e segunda prioridade. Cada aluno vai dar 2 pontos ao desafio que seleciona como primeira prioridade e 1 ponto ao desafio que seleciona como segunda prioridade. </a:t>
            </a:r>
            <a:r>
              <a:rPr kumimoji="0" lang="pt-PT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Marcas de registo ou pequenos autocolantes podem ser usados para dar pontos, e estes devem ser colocados na nota com o desafio específico</a:t>
            </a:r>
            <a:r>
              <a:rPr kumimoji="0" lang="pt-P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O desafio ou problema que tiver mais pontos ganha ou vai para a ronda final.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Passo 5: </a:t>
            </a:r>
            <a:r>
              <a:rPr kumimoji="0" lang="pt-PT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Ronda final – Partilha plenária</a:t>
            </a:r>
            <a:r>
              <a:rPr kumimoji="0" lang="pt-P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Todos os grupos se juntam em plenário e apresentam o seu desafio prioritário e explicam porque é que é importante. Os alunos devem discutir qual o desafio que vão selecionar como foco da sua ação de mudança. </a:t>
            </a:r>
            <a:r>
              <a:rPr kumimoji="0" lang="pt-PT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Se o acordo for difícil de atingir, uma possibilidade é que os alunos considerem se pode ser apropriado ligar mais de um desafio para o seu projeto de mudança. Uma opção alternativa é usar a mesma abordagem de pontuação usada no passo anterior.</a:t>
            </a:r>
            <a:r>
              <a:rPr kumimoji="0" lang="pt-P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pt-P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4F0870E3-C768-4F4D-B04A-95C802219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5365" y="445513"/>
            <a:ext cx="41168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3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APRENDIZAGEM ATIVA</a:t>
            </a:r>
            <a:endParaRPr kumimoji="0" lang="pt-PT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4341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&#10;&#10;Descrição gerada automaticamente">
            <a:extLst>
              <a:ext uri="{FF2B5EF4-FFF2-40B4-BE49-F238E27FC236}">
                <a16:creationId xmlns="" xmlns:a16="http://schemas.microsoft.com/office/drawing/2014/main" id="{EF0F9E82-39C5-431E-A1CE-724F268457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4C3BF9AA-8680-4D9B-8C74-AEC8C63A8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928" y="1473187"/>
            <a:ext cx="33922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Escolher o desafios nos jornais</a:t>
            </a:r>
            <a:endParaRPr kumimoji="0" lang="pt-P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291D390B-FC6B-4BF2-AA13-8D96D954D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5365" y="445513"/>
            <a:ext cx="41168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3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APRENDIZAGEM ATIVA</a:t>
            </a:r>
            <a:endParaRPr kumimoji="0" lang="pt-PT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514E00BE-1D86-457C-BF71-F2915BB98D68}"/>
              </a:ext>
            </a:extLst>
          </p:cNvPr>
          <p:cNvSpPr/>
          <p:nvPr/>
        </p:nvSpPr>
        <p:spPr>
          <a:xfrm>
            <a:off x="1046928" y="1842519"/>
            <a:ext cx="9023503" cy="6896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t-PT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Utilizar jornais locais e/ou nacionais para escolher um desafio;</a:t>
            </a:r>
          </a:p>
          <a:p>
            <a:pPr marL="342900" lvl="0" indent="-34290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t-PT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Justificar a escolha com critérios:</a:t>
            </a:r>
          </a:p>
          <a:p>
            <a:pPr marL="722313" lvl="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Importância local?</a:t>
            </a:r>
          </a:p>
          <a:p>
            <a:pPr marL="722313" lvl="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Relevância global?</a:t>
            </a:r>
          </a:p>
          <a:p>
            <a:pPr marL="722313" lvl="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Valores?</a:t>
            </a:r>
          </a:p>
          <a:p>
            <a:pPr marL="342900" indent="-34290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r>
              <a:rPr lang="pt-PT" b="1" dirty="0">
                <a:latin typeface="Calibri" pitchFamily="34" charset="0"/>
                <a:cs typeface="Times New Roman" pitchFamily="18" charset="0"/>
              </a:rPr>
              <a:t>Partilhar com os restantes grupos</a:t>
            </a:r>
          </a:p>
          <a:p>
            <a:pPr marL="342900" lvl="0" indent="-34290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endParaRPr lang="pt-PT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endParaRPr lang="pt-PT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endParaRPr lang="pt-PT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7411317A-A637-439D-93B6-BB446A7B01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32744">
            <a:off x="5431371" y="2287878"/>
            <a:ext cx="6066792" cy="33367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1639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9B8A408-24DE-410F-827E-7D8DDDABF1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72617FC-1CF2-4860-B27B-D8E75A5801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 descr="Uma imagem com captura de ecrã&#10;&#10;Descrição gerada automaticamente">
            <a:extLst>
              <a:ext uri="{FF2B5EF4-FFF2-40B4-BE49-F238E27FC236}">
                <a16:creationId xmlns="" xmlns:a16="http://schemas.microsoft.com/office/drawing/2014/main" id="{7412092F-7F99-49D2-BF3F-4780BB1BD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93765" y="1379449"/>
            <a:ext cx="1071154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rgbClr val="4472C4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Fase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 3: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rgbClr val="4472C4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Investigação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 do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rgbClr val="4472C4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desafio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Britannic Bold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Objetivo: </a:t>
            </a:r>
            <a:r>
              <a:rPr kumimoji="0" lang="pt-P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Os alunos conduzirem investigação do mundo real do desafio que selecionaram e observem fatores chave.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Uma opção para isto é que os alunos considerem como é que este desafio se relaciona com os 5Ps e os ODS (isto é, planeta, pessoas, prosperidade, paz e parcerias). </a:t>
            </a:r>
            <a:endParaRPr kumimoji="0" lang="pt-P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638492" y="3318441"/>
            <a:ext cx="10185451" cy="264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Questões orientadoras da investigação: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Como é que este desafio está ligado às dimensões dos </a:t>
            </a:r>
            <a:r>
              <a:rPr kumimoji="0" lang="pt-P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ODS’s</a:t>
            </a:r>
            <a:r>
              <a:rPr kumimoji="0" lang="pt-P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planeta, pessoas, prosperidade, paz e parcerias?</a:t>
            </a:r>
            <a:endParaRPr kumimoji="0" lang="pt-P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Quais são os principais impactos e problemas causados por este desafio? Como é que se relacionam com os 5P’s</a:t>
            </a:r>
            <a:endParaRPr kumimoji="0" lang="pt-P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Quem são os atores principais envolvidos neste desafio? Quem e qual é mais afetado com este desafio? </a:t>
            </a:r>
            <a:endParaRPr kumimoji="0" lang="pt-P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Tem havido esforços anteriores para enfrentar este desafio?</a:t>
            </a:r>
            <a:endParaRPr kumimoji="0" lang="pt-P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Quais são as principais razões/fatores pelos quais este desafio continua a existir? </a:t>
            </a:r>
            <a:endParaRPr kumimoji="0" lang="nb-NO" sz="1600" b="0" i="0" u="none" strike="noStrike" cap="none" normalizeH="0" baseline="0" dirty="0">
              <a:ln>
                <a:noFill/>
              </a:ln>
              <a:solidFill>
                <a:srgbClr val="2E74B5"/>
              </a:solidFill>
              <a:effectLst/>
              <a:latin typeface="Calibri Light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4341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9B8A408-24DE-410F-827E-7D8DDDABF1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72617FC-1CF2-4860-B27B-D8E75A5801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 descr="Uma imagem com captura de ecrã&#10;&#10;Descrição gerada automaticamente">
            <a:extLst>
              <a:ext uri="{FF2B5EF4-FFF2-40B4-BE49-F238E27FC236}">
                <a16:creationId xmlns="" xmlns:a16="http://schemas.microsoft.com/office/drawing/2014/main" id="{7412092F-7F99-49D2-BF3F-4780BB1BD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1026" name="Picture 2" descr="A imagem pode conter: tex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4348" y="315310"/>
            <a:ext cx="4038052" cy="5975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54341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&#10;&#10;Descrição gerada automaticamente">
            <a:extLst>
              <a:ext uri="{FF2B5EF4-FFF2-40B4-BE49-F238E27FC236}">
                <a16:creationId xmlns="" xmlns:a16="http://schemas.microsoft.com/office/drawing/2014/main" id="{45EADCF7-24BC-445C-A59D-0B2AEAEE60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C9ADCA2F-4B5A-4AE0-8B74-F485D1FF4769}"/>
              </a:ext>
            </a:extLst>
          </p:cNvPr>
          <p:cNvSpPr/>
          <p:nvPr/>
        </p:nvSpPr>
        <p:spPr>
          <a:xfrm>
            <a:off x="417094" y="1335284"/>
            <a:ext cx="41669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Um método para apoiar uma análise mais profunda dos resultados da investigação é usar uma </a:t>
            </a:r>
            <a:r>
              <a:rPr lang="pt-PT" b="1" dirty="0"/>
              <a:t>análise SWOT </a:t>
            </a:r>
            <a:r>
              <a:rPr lang="pt-PT" dirty="0"/>
              <a:t>(forças, fraquezas, oportunidades, ameaças) - refletir sobre as dimensões positivas e negativas; mapeamento participativo e visual;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Em todas as comunidades e em todos os sistemas, existem forças positivas (impulsionadoras) e negativas (restritivas);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“Atacar” os fatores mais negativos diretamente e desenvolver os pontos fortes existentes;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2B0E1202-57E2-4E11-BE8D-DA630DF67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5365" y="445513"/>
            <a:ext cx="41168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3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APRENDIZAGEM ATIVA</a:t>
            </a:r>
            <a:endParaRPr kumimoji="0" lang="pt-PT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086D49B5-D797-40CC-B5EF-746EF72BCD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2595237"/>
            <a:ext cx="5568617" cy="3264362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BED42483-BA6C-4A6C-8924-28AB955BA790}"/>
              </a:ext>
            </a:extLst>
          </p:cNvPr>
          <p:cNvSpPr/>
          <p:nvPr/>
        </p:nvSpPr>
        <p:spPr>
          <a:xfrm>
            <a:off x="4736131" y="1049828"/>
            <a:ext cx="76154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b="1" dirty="0"/>
              <a:t>Pontos fortes e pontos fracos (relativos à escola) </a:t>
            </a:r>
          </a:p>
          <a:p>
            <a:pPr algn="ctr"/>
            <a:r>
              <a:rPr lang="pt-PT" sz="2000" b="1" dirty="0"/>
              <a:t>Oportunidades e ameaças (relativos ao meio envolvente à escola) </a:t>
            </a:r>
            <a:endParaRPr lang="en-GB" sz="2000" b="1" dirty="0"/>
          </a:p>
        </p:txBody>
      </p:sp>
      <p:sp>
        <p:nvSpPr>
          <p:cNvPr id="9" name="Balão: Seta Para Baixo 8">
            <a:extLst>
              <a:ext uri="{FF2B5EF4-FFF2-40B4-BE49-F238E27FC236}">
                <a16:creationId xmlns="" xmlns:a16="http://schemas.microsoft.com/office/drawing/2014/main" id="{5BD70058-8F22-43F5-9E72-4801A820B343}"/>
              </a:ext>
            </a:extLst>
          </p:cNvPr>
          <p:cNvSpPr/>
          <p:nvPr/>
        </p:nvSpPr>
        <p:spPr>
          <a:xfrm>
            <a:off x="9173077" y="1826190"/>
            <a:ext cx="2213811" cy="670582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Fatores negativos</a:t>
            </a:r>
            <a:endParaRPr lang="en-GB" dirty="0"/>
          </a:p>
        </p:txBody>
      </p:sp>
      <p:sp>
        <p:nvSpPr>
          <p:cNvPr id="10" name="Balão: Seta Para Baixo 9">
            <a:extLst>
              <a:ext uri="{FF2B5EF4-FFF2-40B4-BE49-F238E27FC236}">
                <a16:creationId xmlns="" xmlns:a16="http://schemas.microsoft.com/office/drawing/2014/main" id="{8A875D5E-AFD0-4FEB-BFC7-F4CBE6CF3801}"/>
              </a:ext>
            </a:extLst>
          </p:cNvPr>
          <p:cNvSpPr/>
          <p:nvPr/>
        </p:nvSpPr>
        <p:spPr>
          <a:xfrm>
            <a:off x="6305550" y="1826190"/>
            <a:ext cx="2213811" cy="670582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Fatores positivos</a:t>
            </a:r>
            <a:endParaRPr lang="en-GB" dirty="0"/>
          </a:p>
        </p:txBody>
      </p:sp>
      <p:sp>
        <p:nvSpPr>
          <p:cNvPr id="11" name="Balão: Seta Para Baixo 10">
            <a:extLst>
              <a:ext uri="{FF2B5EF4-FFF2-40B4-BE49-F238E27FC236}">
                <a16:creationId xmlns="" xmlns:a16="http://schemas.microsoft.com/office/drawing/2014/main" id="{8504DDF2-F463-424D-A6E7-6DD28E02BBF5}"/>
              </a:ext>
            </a:extLst>
          </p:cNvPr>
          <p:cNvSpPr/>
          <p:nvPr/>
        </p:nvSpPr>
        <p:spPr>
          <a:xfrm rot="16200000">
            <a:off x="4721454" y="2822509"/>
            <a:ext cx="1518812" cy="1150435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Fatores </a:t>
            </a:r>
          </a:p>
          <a:p>
            <a:pPr algn="ctr"/>
            <a:r>
              <a:rPr lang="pt-PT" dirty="0"/>
              <a:t>internos</a:t>
            </a:r>
            <a:endParaRPr lang="en-GB" dirty="0"/>
          </a:p>
        </p:txBody>
      </p:sp>
      <p:sp>
        <p:nvSpPr>
          <p:cNvPr id="12" name="Balão: Seta Para Baixo 11">
            <a:extLst>
              <a:ext uri="{FF2B5EF4-FFF2-40B4-BE49-F238E27FC236}">
                <a16:creationId xmlns="" xmlns:a16="http://schemas.microsoft.com/office/drawing/2014/main" id="{BF433882-C518-4369-94B8-8027D5E1E685}"/>
              </a:ext>
            </a:extLst>
          </p:cNvPr>
          <p:cNvSpPr/>
          <p:nvPr/>
        </p:nvSpPr>
        <p:spPr>
          <a:xfrm rot="16200000">
            <a:off x="4767286" y="4432445"/>
            <a:ext cx="1427151" cy="1150435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Fatores </a:t>
            </a:r>
          </a:p>
          <a:p>
            <a:pPr algn="ctr"/>
            <a:r>
              <a:rPr lang="pt-PT" dirty="0"/>
              <a:t>externos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631522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9B8A408-24DE-410F-827E-7D8DDDABF1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72617FC-1CF2-4860-B27B-D8E75A5801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 descr="Uma imagem com captura de ecrã&#10;&#10;Descrição gerada automaticamente">
            <a:extLst>
              <a:ext uri="{FF2B5EF4-FFF2-40B4-BE49-F238E27FC236}">
                <a16:creationId xmlns="" xmlns:a16="http://schemas.microsoft.com/office/drawing/2014/main" id="{7412092F-7F99-49D2-BF3F-4780BB1BD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59E0D0AB-1495-40AD-8427-130843240C5F}"/>
              </a:ext>
            </a:extLst>
          </p:cNvPr>
          <p:cNvSpPr/>
          <p:nvPr/>
        </p:nvSpPr>
        <p:spPr>
          <a:xfrm>
            <a:off x="605588" y="1600200"/>
            <a:ext cx="9272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rgbClr val="58595B"/>
                </a:solidFill>
                <a:latin typeface="Raleway"/>
              </a:rPr>
              <a:t>Ambiente interno: sobre o qual temos controle</a:t>
            </a:r>
            <a:endParaRPr lang="en-GB" sz="2400" b="1" dirty="0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7070B64A-0E63-479C-87BA-5311CDF520A8}"/>
              </a:ext>
            </a:extLst>
          </p:cNvPr>
          <p:cNvSpPr/>
          <p:nvPr/>
        </p:nvSpPr>
        <p:spPr>
          <a:xfrm>
            <a:off x="605588" y="231560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>
                <a:solidFill>
                  <a:srgbClr val="58595B"/>
                </a:solidFill>
                <a:latin typeface="Raleway"/>
              </a:rPr>
              <a:t>FORÇAS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58595B"/>
                </a:solidFill>
                <a:latin typeface="Raleway"/>
              </a:rPr>
              <a:t> Quais as melhores atividades da escola?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58595B"/>
                </a:solidFill>
                <a:latin typeface="Raleway"/>
              </a:rPr>
              <a:t> Quais os seus melhores recursos?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58595B"/>
                </a:solidFill>
                <a:latin typeface="Raleway"/>
              </a:rPr>
              <a:t> Qual o nível de envolvimento dos alunos?</a:t>
            </a:r>
            <a:endParaRPr lang="pt-PT" b="0" i="0" dirty="0">
              <a:solidFill>
                <a:srgbClr val="58595B"/>
              </a:solidFill>
              <a:effectLst/>
              <a:latin typeface="Raleway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9E5B0E7C-4241-459D-8E2A-AAB9CB2D6FAF}"/>
              </a:ext>
            </a:extLst>
          </p:cNvPr>
          <p:cNvSpPr/>
          <p:nvPr/>
        </p:nvSpPr>
        <p:spPr>
          <a:xfrm>
            <a:off x="5682914" y="231560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>
                <a:solidFill>
                  <a:srgbClr val="58595B"/>
                </a:solidFill>
                <a:latin typeface="Raleway"/>
              </a:rPr>
              <a:t>FRAQUEZAS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58595B"/>
                </a:solidFill>
                <a:latin typeface="Raleway"/>
              </a:rPr>
              <a:t> Os alunos estão qualificados?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58595B"/>
                </a:solidFill>
                <a:latin typeface="Raleway"/>
              </a:rPr>
              <a:t> Existem lacunas de capacitação?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58595B"/>
                </a:solidFill>
                <a:latin typeface="Raleway"/>
              </a:rPr>
              <a:t> Porque é que não existe envolvimento?</a:t>
            </a:r>
            <a:endParaRPr lang="pt-PT" b="0" i="0" dirty="0">
              <a:solidFill>
                <a:srgbClr val="58595B"/>
              </a:solidFill>
              <a:effectLst/>
              <a:latin typeface="Raleway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00A181D9-A0EF-4054-9A25-5F4CABDB7591}"/>
              </a:ext>
            </a:extLst>
          </p:cNvPr>
          <p:cNvSpPr/>
          <p:nvPr/>
        </p:nvSpPr>
        <p:spPr>
          <a:xfrm>
            <a:off x="605588" y="3935406"/>
            <a:ext cx="10607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rgbClr val="58595B"/>
                </a:solidFill>
                <a:latin typeface="Raleway"/>
              </a:rPr>
              <a:t>Ambiente externo: fatores sobre os quais não conseguimos interferir</a:t>
            </a:r>
            <a:endParaRPr lang="en-GB" sz="2400" b="1" dirty="0">
              <a:solidFill>
                <a:srgbClr val="58595B"/>
              </a:solidFill>
              <a:latin typeface="Raleway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F57D8456-A3DC-458B-83D2-5521E3C68A5D}"/>
              </a:ext>
            </a:extLst>
          </p:cNvPr>
          <p:cNvSpPr/>
          <p:nvPr/>
        </p:nvSpPr>
        <p:spPr>
          <a:xfrm>
            <a:off x="605588" y="458083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>
                <a:solidFill>
                  <a:srgbClr val="58595B"/>
                </a:solidFill>
                <a:latin typeface="Raleway"/>
              </a:rPr>
              <a:t>AMEAÇAS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58595B"/>
                </a:solidFill>
                <a:latin typeface="Raleway"/>
              </a:rPr>
              <a:t> Existem forças contrárias na comunidade?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58595B"/>
                </a:solidFill>
                <a:latin typeface="Raleway"/>
              </a:rPr>
              <a:t> Exige mão de obra extra e essa é escassa?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58595B"/>
                </a:solidFill>
                <a:latin typeface="Raleway"/>
              </a:rPr>
              <a:t> Existem imponderáveis/catástrofes naturais?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18D57E8F-E3AC-47BA-A578-C8168425E81A}"/>
              </a:ext>
            </a:extLst>
          </p:cNvPr>
          <p:cNvSpPr/>
          <p:nvPr/>
        </p:nvSpPr>
        <p:spPr>
          <a:xfrm>
            <a:off x="5682914" y="459589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>
                <a:solidFill>
                  <a:srgbClr val="58595B"/>
                </a:solidFill>
                <a:latin typeface="Raleway"/>
              </a:rPr>
              <a:t>OPORTUNIDADES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58595B"/>
                </a:solidFill>
                <a:latin typeface="Raleway"/>
              </a:rPr>
              <a:t> Há mudanças na política local?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58595B"/>
                </a:solidFill>
                <a:latin typeface="Raleway"/>
              </a:rPr>
              <a:t> Existem grupos locais focados a questão?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58595B"/>
                </a:solidFill>
                <a:latin typeface="Raleway"/>
              </a:rPr>
              <a:t> A comunidade está alerta?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EE92BCA9-3EC1-4DC1-B7F7-C2C442694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5365" y="445513"/>
            <a:ext cx="41168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3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APRENDIZAGEM ATIVA</a:t>
            </a:r>
            <a:endParaRPr kumimoji="0" lang="pt-PT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6263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&#10;&#10;Descrição gerada automaticamente">
            <a:extLst>
              <a:ext uri="{FF2B5EF4-FFF2-40B4-BE49-F238E27FC236}">
                <a16:creationId xmlns="" xmlns:a16="http://schemas.microsoft.com/office/drawing/2014/main" id="{E07F7793-AE2F-403C-BD77-9ACB490CD4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3490C088-8F78-423F-B941-7EEFCB55433F}"/>
              </a:ext>
            </a:extLst>
          </p:cNvPr>
          <p:cNvSpPr/>
          <p:nvPr/>
        </p:nvSpPr>
        <p:spPr>
          <a:xfrm>
            <a:off x="595873" y="1331312"/>
            <a:ext cx="7045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>
                <a:solidFill>
                  <a:srgbClr val="374858"/>
                </a:solidFill>
                <a:latin typeface="Roboto"/>
              </a:rPr>
              <a:t>Análise</a:t>
            </a:r>
            <a:r>
              <a:rPr lang="en-GB" sz="2800" b="1" dirty="0">
                <a:solidFill>
                  <a:srgbClr val="374858"/>
                </a:solidFill>
                <a:latin typeface="Roboto"/>
              </a:rPr>
              <a:t> de Campo de </a:t>
            </a:r>
            <a:r>
              <a:rPr lang="en-GB" sz="2800" b="1" dirty="0" err="1">
                <a:solidFill>
                  <a:srgbClr val="374858"/>
                </a:solidFill>
                <a:latin typeface="Roboto"/>
              </a:rPr>
              <a:t>forças</a:t>
            </a:r>
            <a:r>
              <a:rPr lang="en-GB" sz="2800" b="1" dirty="0">
                <a:solidFill>
                  <a:srgbClr val="374858"/>
                </a:solidFill>
                <a:latin typeface="Roboto"/>
              </a:rPr>
              <a:t> (</a:t>
            </a:r>
            <a:r>
              <a:rPr lang="en-GB" b="1" dirty="0"/>
              <a:t>Kurt Lewin, 1988</a:t>
            </a:r>
            <a:r>
              <a:rPr lang="en-GB" sz="2800" b="1" dirty="0">
                <a:solidFill>
                  <a:srgbClr val="374858"/>
                </a:solidFill>
                <a:latin typeface="Roboto"/>
              </a:rPr>
              <a:t>)</a:t>
            </a:r>
            <a:endParaRPr lang="en-GB" sz="2800" dirty="0"/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B71906E5-17C7-4F70-8BEC-7B0278E67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5365" y="445513"/>
            <a:ext cx="41168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3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APRENDIZAGEM ATIVA</a:t>
            </a:r>
            <a:endParaRPr kumimoji="0" lang="pt-PT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716F422F-0912-4D31-A03E-E5E368B1485B}"/>
              </a:ext>
            </a:extLst>
          </p:cNvPr>
          <p:cNvSpPr/>
          <p:nvPr/>
        </p:nvSpPr>
        <p:spPr>
          <a:xfrm>
            <a:off x="595872" y="1955320"/>
            <a:ext cx="11000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b="1" dirty="0"/>
              <a:t>Estrutura para examinar os fatores (forças) que influenciam uma situação;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b="1" dirty="0"/>
              <a:t>Examina forças que impulsionam ou bloqueiam em direção a um objetivo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b="1" dirty="0"/>
              <a:t>Mapa visual de apoio à tomada de decisão e planeamento;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b="1" dirty="0"/>
              <a:t>Identificação de ações para superar barreiras, fortalecer as forças positivas, integrar e criar sinergias;</a:t>
            </a:r>
            <a:endParaRPr lang="en-GB" b="1" dirty="0"/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3CD4551F-D7D7-4D15-9F16-A88C29A89A00}"/>
              </a:ext>
            </a:extLst>
          </p:cNvPr>
          <p:cNvSpPr/>
          <p:nvPr/>
        </p:nvSpPr>
        <p:spPr>
          <a:xfrm>
            <a:off x="595871" y="3429000"/>
            <a:ext cx="10749907" cy="1095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t-PT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Passo 1</a:t>
            </a:r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Refletir no que são as principais forças positivas/condutoras e as forças negativas/restritivas que necessitam ser consideradas de modo a superar o seu desafio de sustentabilidade local.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Escrever forças positivas e negativas.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D6019795-77FF-4A0C-B9E9-0CFC125866E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94621" y="4199021"/>
            <a:ext cx="5540376" cy="19729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1954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&#10;&#10;Descrição gerada automaticamente">
            <a:extLst>
              <a:ext uri="{FF2B5EF4-FFF2-40B4-BE49-F238E27FC236}">
                <a16:creationId xmlns="" xmlns:a16="http://schemas.microsoft.com/office/drawing/2014/main" id="{8916F0C1-6D47-477C-90B9-3D7B756A56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AB7E8CFB-D81D-4083-95DA-EF66CD8AB223}"/>
              </a:ext>
            </a:extLst>
          </p:cNvPr>
          <p:cNvSpPr/>
          <p:nvPr/>
        </p:nvSpPr>
        <p:spPr>
          <a:xfrm>
            <a:off x="242637" y="1991013"/>
            <a:ext cx="10970795" cy="2629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t-PT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Passo 2</a:t>
            </a:r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Membros do grupo apresentam forças positivas e negativas e discutem a sua “influência relativa” e lugar no mapa de “campo de forças”. Considerar se diferentes fatores representam um elemento comum e se devem ser emparelhados.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pt-P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t-PT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Passo 3</a:t>
            </a:r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Numa folha de papel desenhar linha central, dividindo o papel em duas metades. Metade superior são Forças Positivas ou Condutoras e metade inferior Forças Negativas ou Restritivas. Linha central representa uma força neutra. Quanto mais longe do centro for colocada uma força, mais forte é considerada essa força (seja positiva ou negativa).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69C981B2-D378-4040-BE91-DD8A84CF77A3}"/>
              </a:ext>
            </a:extLst>
          </p:cNvPr>
          <p:cNvSpPr/>
          <p:nvPr/>
        </p:nvSpPr>
        <p:spPr>
          <a:xfrm>
            <a:off x="595873" y="1331312"/>
            <a:ext cx="7045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>
                <a:solidFill>
                  <a:srgbClr val="374858"/>
                </a:solidFill>
                <a:latin typeface="Roboto"/>
              </a:rPr>
              <a:t>Análise</a:t>
            </a:r>
            <a:r>
              <a:rPr lang="en-GB" sz="2800" b="1" dirty="0">
                <a:solidFill>
                  <a:srgbClr val="374858"/>
                </a:solidFill>
                <a:latin typeface="Roboto"/>
              </a:rPr>
              <a:t> de Campo de </a:t>
            </a:r>
            <a:r>
              <a:rPr lang="en-GB" sz="2800" b="1" dirty="0" err="1">
                <a:solidFill>
                  <a:srgbClr val="374858"/>
                </a:solidFill>
                <a:latin typeface="Roboto"/>
              </a:rPr>
              <a:t>forças</a:t>
            </a:r>
            <a:r>
              <a:rPr lang="en-GB" sz="2800" b="1" dirty="0">
                <a:solidFill>
                  <a:srgbClr val="374858"/>
                </a:solidFill>
                <a:latin typeface="Roboto"/>
              </a:rPr>
              <a:t> (</a:t>
            </a:r>
            <a:r>
              <a:rPr lang="en-GB" b="1" dirty="0"/>
              <a:t>Kurt Lewin, 1988</a:t>
            </a:r>
            <a:r>
              <a:rPr lang="en-GB" sz="2800" b="1" dirty="0">
                <a:solidFill>
                  <a:srgbClr val="374858"/>
                </a:solidFill>
                <a:latin typeface="Roboto"/>
              </a:rPr>
              <a:t>)</a:t>
            </a:r>
            <a:endParaRPr lang="en-GB" sz="2800" dirty="0"/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AF25D363-0094-4CA2-8848-C91886EDC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5365" y="445513"/>
            <a:ext cx="41168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3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APRENDIZAGEM ATIVA</a:t>
            </a:r>
            <a:endParaRPr kumimoji="0" lang="pt-PT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DBFEDB37-5F16-479D-B554-418DE7208D2A}"/>
              </a:ext>
            </a:extLst>
          </p:cNvPr>
          <p:cNvSpPr/>
          <p:nvPr/>
        </p:nvSpPr>
        <p:spPr>
          <a:xfrm>
            <a:off x="242638" y="4745780"/>
            <a:ext cx="10970794" cy="993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pt-P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Passo 4</a:t>
            </a:r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Considerar como podem melhorar a situação. Quais as oportunidades (ou necessidades) que podem ser potenciadas para uma melhoria geral? Quais são as ameaças (ou lacunas) que necessitam de ser abordadas para evitar barreiras desnecessárias ou atraso?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9325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&#10;&#10;Descrição gerada automaticamente">
            <a:extLst>
              <a:ext uri="{FF2B5EF4-FFF2-40B4-BE49-F238E27FC236}">
                <a16:creationId xmlns="" xmlns:a16="http://schemas.microsoft.com/office/drawing/2014/main" id="{8916F0C1-6D47-477C-90B9-3D7B756A56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69C981B2-D378-4040-BE91-DD8A84CF77A3}"/>
              </a:ext>
            </a:extLst>
          </p:cNvPr>
          <p:cNvSpPr/>
          <p:nvPr/>
        </p:nvSpPr>
        <p:spPr>
          <a:xfrm>
            <a:off x="595873" y="1331312"/>
            <a:ext cx="7045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>
                <a:solidFill>
                  <a:srgbClr val="374858"/>
                </a:solidFill>
                <a:latin typeface="Roboto"/>
              </a:rPr>
              <a:t>Análise</a:t>
            </a:r>
            <a:r>
              <a:rPr lang="en-GB" sz="2800" b="1" dirty="0">
                <a:solidFill>
                  <a:srgbClr val="374858"/>
                </a:solidFill>
                <a:latin typeface="Roboto"/>
              </a:rPr>
              <a:t> de Campo de </a:t>
            </a:r>
            <a:r>
              <a:rPr lang="en-GB" sz="2800" b="1" dirty="0" err="1">
                <a:solidFill>
                  <a:srgbClr val="374858"/>
                </a:solidFill>
                <a:latin typeface="Roboto"/>
              </a:rPr>
              <a:t>forças</a:t>
            </a:r>
            <a:r>
              <a:rPr lang="en-GB" sz="2800" b="1" dirty="0">
                <a:solidFill>
                  <a:srgbClr val="374858"/>
                </a:solidFill>
                <a:latin typeface="Roboto"/>
              </a:rPr>
              <a:t> (</a:t>
            </a:r>
            <a:r>
              <a:rPr lang="en-GB" b="1" dirty="0"/>
              <a:t>Kurt Lewin, 1988</a:t>
            </a:r>
            <a:r>
              <a:rPr lang="en-GB" sz="2800" b="1" dirty="0">
                <a:solidFill>
                  <a:srgbClr val="374858"/>
                </a:solidFill>
                <a:latin typeface="Roboto"/>
              </a:rPr>
              <a:t>)</a:t>
            </a:r>
            <a:endParaRPr lang="en-GB" sz="2800" dirty="0"/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AF25D363-0094-4CA2-8848-C91886EDC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5365" y="445513"/>
            <a:ext cx="41168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3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APRENDIZAGEM ATIVA</a:t>
            </a:r>
            <a:endParaRPr kumimoji="0" lang="pt-PT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7462DF76-6AA9-49FA-A0F4-EEAB2C4D1AF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8615" y="1914690"/>
            <a:ext cx="7875922" cy="426012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C2AA7CAE-962E-4674-AB74-0D61177D1A3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82169" y="1954977"/>
            <a:ext cx="7689312" cy="42198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503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9B8A408-24DE-410F-827E-7D8DDDABF1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72617FC-1CF2-4860-B27B-D8E75A5801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 descr="Uma imagem com captura de ecrã&#10;&#10;Descrição gerada automaticamente">
            <a:extLst>
              <a:ext uri="{FF2B5EF4-FFF2-40B4-BE49-F238E27FC236}">
                <a16:creationId xmlns="" xmlns:a16="http://schemas.microsoft.com/office/drawing/2014/main" id="{7412092F-7F99-49D2-BF3F-4780BB1BD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621475" y="1564481"/>
            <a:ext cx="109490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Fase 4: Planear uma ação de mudança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Objetivo: </a:t>
            </a:r>
            <a:r>
              <a:rPr kumimoji="0" lang="pt-P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Os alunos projetarem e prepararem uma ação de mudança para ajudar a enfrentar e a superar o desafio local dos ODS</a:t>
            </a: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163781" y="2989429"/>
            <a:ext cx="906878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09600" algn="l"/>
              </a:tabLst>
            </a:pPr>
            <a:r>
              <a:rPr kumimoji="0" lang="pt-P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Quais são os alvos principais e objetivos desta ação?</a:t>
            </a:r>
            <a:endParaRPr kumimoji="0" lang="pt-P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09600" algn="l"/>
              </a:tabLst>
            </a:pPr>
            <a:r>
              <a:rPr kumimoji="0" lang="pt-P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Quais os passos/atividades que esta ação requer? O que vai ser implementado?</a:t>
            </a:r>
            <a:endParaRPr kumimoji="0" lang="pt-P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09600" algn="l"/>
              </a:tabLst>
            </a:pPr>
            <a:r>
              <a:rPr kumimoji="0" lang="pt-P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Que preparações necessitam de ser feitas?</a:t>
            </a:r>
            <a:endParaRPr kumimoji="0" lang="pt-P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09600" algn="l"/>
              </a:tabLst>
            </a:pPr>
            <a:r>
              <a:rPr kumimoji="0" lang="pt-P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Quais são os recursos necessários?</a:t>
            </a:r>
            <a:endParaRPr kumimoji="0" lang="pt-P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09600" algn="l"/>
              </a:tabLst>
            </a:pPr>
            <a:r>
              <a:rPr kumimoji="0" lang="pt-P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Quando é que as coisas precisam de estar concluídas?</a:t>
            </a:r>
            <a:endParaRPr kumimoji="0" lang="pt-P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09600" algn="l"/>
              </a:tabLst>
            </a:pPr>
            <a:r>
              <a:rPr kumimoji="0" lang="pt-P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Quem é responsável pelo quê na ação? Quem deve fazer o quê e quando?</a:t>
            </a:r>
            <a:endParaRPr kumimoji="0" lang="pt-P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09600" algn="l"/>
              </a:tabLst>
            </a:pPr>
            <a:r>
              <a:rPr kumimoji="0" lang="pt-P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Quem deve ser contactado? Que autorizações são necessárias para realizar esta ação?</a:t>
            </a:r>
            <a:endParaRPr kumimoji="0" lang="pt-P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09600" algn="l"/>
              </a:tabLst>
            </a:pPr>
            <a:r>
              <a:rPr kumimoji="0" lang="pt-P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Existem outros parceiros potenciais que queiram envolver?</a:t>
            </a:r>
            <a:endParaRPr kumimoji="0" lang="pt-P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09600" algn="l"/>
              </a:tabLst>
            </a:pPr>
            <a:r>
              <a:rPr kumimoji="0" lang="pt-P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Como vão assegurar que a ação de mudança chega aos atores alvo?</a:t>
            </a:r>
            <a:endParaRPr kumimoji="0" lang="pt-P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09600" algn="l"/>
              </a:tabLst>
            </a:pPr>
            <a:r>
              <a:rPr kumimoji="0" lang="pt-P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Como vão promover e documentar a ação de mudança?</a:t>
            </a:r>
            <a:endParaRPr kumimoji="0" lang="pt-P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4341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9B8A408-24DE-410F-827E-7D8DDDABF1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72617FC-1CF2-4860-B27B-D8E75A5801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 descr="Uma imagem com captura de ecrã&#10;&#10;Descrição gerada automaticamente">
            <a:extLst>
              <a:ext uri="{FF2B5EF4-FFF2-40B4-BE49-F238E27FC236}">
                <a16:creationId xmlns="" xmlns:a16="http://schemas.microsoft.com/office/drawing/2014/main" id="{7412092F-7F99-49D2-BF3F-4780BB1BD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="" xmlns:p14="http://schemas.microsoft.com/office/powerpoint/2010/main" val="1683325258"/>
              </p:ext>
            </p:extLst>
          </p:nvPr>
        </p:nvGraphicFramePr>
        <p:xfrm>
          <a:off x="1944318" y="54430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1621540"/>
              </p:ext>
            </p:extLst>
          </p:nvPr>
        </p:nvGraphicFramePr>
        <p:xfrm>
          <a:off x="6475957" y="4660899"/>
          <a:ext cx="5399466" cy="499824"/>
        </p:xfrm>
        <a:graphic>
          <a:graphicData uri="http://schemas.openxmlformats.org/drawingml/2006/table">
            <a:tbl>
              <a:tblPr firstRow="1" firstCol="1" bandRow="1"/>
              <a:tblGrid>
                <a:gridCol w="12441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97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87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68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177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Datas</a:t>
                      </a:r>
                      <a:endParaRPr lang="pt-P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Ação</a:t>
                      </a:r>
                      <a:endParaRPr lang="pt-P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Recursos necessários</a:t>
                      </a:r>
                      <a:endParaRPr lang="pt-P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Pessoas responsáveis</a:t>
                      </a:r>
                      <a:endParaRPr lang="pt-P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054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en-GB" sz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pt-P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en-GB" sz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pt-P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en-GB" sz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pt-P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en-GB" sz="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9156526" y="613775"/>
            <a:ext cx="2430049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600" dirty="0"/>
              <a:t>Porque é que este é um importante desafio a enfrentar?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600" dirty="0"/>
              <a:t>Como é que a ação vai contribuir para uma mudança positiva?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600" dirty="0"/>
              <a:t>Quais os ODS relevantes para a ação de mudança proposta e como é que esta intervém nos ODS?</a:t>
            </a:r>
          </a:p>
        </p:txBody>
      </p:sp>
      <p:cxnSp>
        <p:nvCxnSpPr>
          <p:cNvPr id="11" name="Conexão recta unidireccional 10"/>
          <p:cNvCxnSpPr/>
          <p:nvPr/>
        </p:nvCxnSpPr>
        <p:spPr>
          <a:xfrm>
            <a:off x="8768219" y="1277655"/>
            <a:ext cx="300625" cy="1252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unidireccional 12"/>
          <p:cNvCxnSpPr/>
          <p:nvPr/>
        </p:nvCxnSpPr>
        <p:spPr>
          <a:xfrm>
            <a:off x="8918531" y="4008329"/>
            <a:ext cx="375781" cy="463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651353" y="2741103"/>
            <a:ext cx="2192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>
                <a:solidFill>
                  <a:srgbClr val="4472C4"/>
                </a:solidFill>
                <a:latin typeface="Britannic Bold" pitchFamily="34" charset="0"/>
                <a:ea typeface="Calibri" pitchFamily="34" charset="0"/>
                <a:cs typeface="Times New Roman" pitchFamily="18" charset="0"/>
              </a:rPr>
              <a:t>Fase 4</a:t>
            </a:r>
            <a:endParaRPr lang="pt-PT" sz="4000" dirty="0"/>
          </a:p>
        </p:txBody>
      </p:sp>
    </p:spTree>
    <p:extLst>
      <p:ext uri="{BB962C8B-B14F-4D97-AF65-F5344CB8AC3E}">
        <p14:creationId xmlns="" xmlns:p14="http://schemas.microsoft.com/office/powerpoint/2010/main" val="4254341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&#10;&#10;Descrição gerada automaticamente">
            <a:extLst>
              <a:ext uri="{FF2B5EF4-FFF2-40B4-BE49-F238E27FC236}">
                <a16:creationId xmlns="" xmlns:a16="http://schemas.microsoft.com/office/drawing/2014/main" id="{E07F7793-AE2F-403C-BD77-9ACB490CD4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D243CACE-DA06-4F61-9BDB-50B0D0887271}"/>
              </a:ext>
            </a:extLst>
          </p:cNvPr>
          <p:cNvSpPr/>
          <p:nvPr/>
        </p:nvSpPr>
        <p:spPr>
          <a:xfrm>
            <a:off x="595873" y="1331312"/>
            <a:ext cx="3801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374858"/>
                </a:solidFill>
                <a:latin typeface="Roboto"/>
              </a:rPr>
              <a:t>Uma </a:t>
            </a:r>
            <a:r>
              <a:rPr lang="en-GB" sz="2800" b="1" dirty="0" err="1">
                <a:solidFill>
                  <a:srgbClr val="374858"/>
                </a:solidFill>
                <a:latin typeface="Roboto"/>
              </a:rPr>
              <a:t>árvore</a:t>
            </a:r>
            <a:r>
              <a:rPr lang="en-GB" sz="2800" b="1" dirty="0">
                <a:solidFill>
                  <a:srgbClr val="374858"/>
                </a:solidFill>
                <a:latin typeface="Roboto"/>
              </a:rPr>
              <a:t> de </a:t>
            </a:r>
            <a:r>
              <a:rPr lang="en-GB" sz="2800" b="1" dirty="0" err="1">
                <a:solidFill>
                  <a:srgbClr val="374858"/>
                </a:solidFill>
                <a:latin typeface="Roboto"/>
              </a:rPr>
              <a:t>ideias</a:t>
            </a:r>
            <a:endParaRPr lang="en-GB" sz="2800" dirty="0"/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31D6E1BC-AD6F-4469-BCD5-DC85133F8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5365" y="445513"/>
            <a:ext cx="41168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3200" b="0" i="0" u="none" strike="noStrike" cap="none" normalizeH="0" baseline="0">
                <a:ln>
                  <a:noFill/>
                </a:ln>
                <a:solidFill>
                  <a:srgbClr val="4472C4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APRENDIZAGEM ATIVA</a:t>
            </a:r>
            <a:endParaRPr kumimoji="0" lang="pt-PT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C496B40F-B348-4DEC-8464-0862E433BC28}"/>
              </a:ext>
            </a:extLst>
          </p:cNvPr>
          <p:cNvSpPr/>
          <p:nvPr/>
        </p:nvSpPr>
        <p:spPr>
          <a:xfrm>
            <a:off x="704157" y="2263605"/>
            <a:ext cx="32542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/>
              <a:t>O que estamos plantando para nosso futuro? Quais as sementes que estamos semeando?  Quais são os frutos que desejamos colher? Estas são algumas questões que a </a:t>
            </a:r>
            <a:r>
              <a:rPr lang="pt-PT" sz="2000" b="1" dirty="0"/>
              <a:t>Dinâmica da Árvore </a:t>
            </a:r>
            <a:r>
              <a:rPr lang="pt-PT" sz="2000" dirty="0"/>
              <a:t>se propõe ajudar a responder - uma </a:t>
            </a:r>
            <a:r>
              <a:rPr lang="pt-PT" sz="2000" b="1" dirty="0"/>
              <a:t>dinâmica de reflexão </a:t>
            </a:r>
            <a:endParaRPr lang="en-GB" sz="2000" b="1" dirty="0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C8CD851B-B4BD-438C-8878-DD7DADF598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093" r="51667"/>
          <a:stretch/>
        </p:blipFill>
        <p:spPr>
          <a:xfrm>
            <a:off x="4661361" y="1030288"/>
            <a:ext cx="4740212" cy="504860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929ECBF4-3AA9-441C-9BB7-A4C99140E31C}"/>
              </a:ext>
            </a:extLst>
          </p:cNvPr>
          <p:cNvSpPr txBox="1"/>
          <p:nvPr/>
        </p:nvSpPr>
        <p:spPr>
          <a:xfrm>
            <a:off x="9401573" y="2646948"/>
            <a:ext cx="26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/>
              <a:t>O que preciso fazer: ações</a:t>
            </a:r>
            <a:endParaRPr lang="en-GB" b="1" dirty="0"/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CCCB5C66-AB4E-440C-BCBF-1F4F82B1D9D9}"/>
              </a:ext>
            </a:extLst>
          </p:cNvPr>
          <p:cNvSpPr txBox="1"/>
          <p:nvPr/>
        </p:nvSpPr>
        <p:spPr>
          <a:xfrm>
            <a:off x="9401573" y="3694766"/>
            <a:ext cx="2807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/>
              <a:t>Quem são os responsáveis?</a:t>
            </a:r>
            <a:endParaRPr lang="en-GB" b="1" dirty="0"/>
          </a:p>
        </p:txBody>
      </p: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746B5718-A1B3-4CD5-9BDA-43253766E892}"/>
              </a:ext>
            </a:extLst>
          </p:cNvPr>
          <p:cNvSpPr txBox="1"/>
          <p:nvPr/>
        </p:nvSpPr>
        <p:spPr>
          <a:xfrm>
            <a:off x="9401572" y="4464207"/>
            <a:ext cx="1464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/>
              <a:t>O que tenho?</a:t>
            </a:r>
            <a:endParaRPr lang="en-GB" b="1" dirty="0"/>
          </a:p>
        </p:txBody>
      </p:sp>
      <p:sp>
        <p:nvSpPr>
          <p:cNvPr id="11" name="Lágrima 10">
            <a:extLst>
              <a:ext uri="{FF2B5EF4-FFF2-40B4-BE49-F238E27FC236}">
                <a16:creationId xmlns="" xmlns:a16="http://schemas.microsoft.com/office/drawing/2014/main" id="{3B87F623-AD19-4425-A332-BE7A97225AF5}"/>
              </a:ext>
            </a:extLst>
          </p:cNvPr>
          <p:cNvSpPr/>
          <p:nvPr/>
        </p:nvSpPr>
        <p:spPr>
          <a:xfrm>
            <a:off x="9466590" y="1546425"/>
            <a:ext cx="464323" cy="49358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3894AD58-D991-4AC0-9AD7-4AD570F72BD8}"/>
              </a:ext>
            </a:extLst>
          </p:cNvPr>
          <p:cNvSpPr txBox="1"/>
          <p:nvPr/>
        </p:nvSpPr>
        <p:spPr>
          <a:xfrm>
            <a:off x="9963201" y="1712583"/>
            <a:ext cx="1050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/>
              <a:t>Parcerias</a:t>
            </a:r>
            <a:endParaRPr lang="en-GB" b="1" dirty="0"/>
          </a:p>
        </p:txBody>
      </p:sp>
      <p:sp>
        <p:nvSpPr>
          <p:cNvPr id="16" name="Sol 15">
            <a:extLst>
              <a:ext uri="{FF2B5EF4-FFF2-40B4-BE49-F238E27FC236}">
                <a16:creationId xmlns="" xmlns:a16="http://schemas.microsoft.com/office/drawing/2014/main" id="{054B0508-757E-4324-BEFD-3767868EA80C}"/>
              </a:ext>
            </a:extLst>
          </p:cNvPr>
          <p:cNvSpPr/>
          <p:nvPr/>
        </p:nvSpPr>
        <p:spPr>
          <a:xfrm>
            <a:off x="9335870" y="5087445"/>
            <a:ext cx="768675" cy="661737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5A155C03-AE59-4B25-8CCC-A3A25852AB75}"/>
              </a:ext>
            </a:extLst>
          </p:cNvPr>
          <p:cNvSpPr txBox="1"/>
          <p:nvPr/>
        </p:nvSpPr>
        <p:spPr>
          <a:xfrm>
            <a:off x="10134680" y="5172648"/>
            <a:ext cx="103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/>
              <a:t>Recursos</a:t>
            </a:r>
            <a:endParaRPr lang="en-GB" b="1" dirty="0"/>
          </a:p>
        </p:txBody>
      </p:sp>
    </p:spTree>
    <p:extLst>
      <p:ext uri="{BB962C8B-B14F-4D97-AF65-F5344CB8AC3E}">
        <p14:creationId xmlns="" xmlns:p14="http://schemas.microsoft.com/office/powerpoint/2010/main" val="833291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8304" y="1036505"/>
            <a:ext cx="105156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Fase 5: Implementar</a:t>
            </a:r>
            <a:r>
              <a:rPr kumimoji="0" lang="pt-PT" sz="2400" b="0" i="0" u="none" strike="noStrike" cap="none" normalizeH="0" dirty="0">
                <a:ln>
                  <a:noFill/>
                </a:ln>
                <a:solidFill>
                  <a:srgbClr val="4472C4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sz="24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a ação de mudança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Objetivo: </a:t>
            </a:r>
            <a:r>
              <a:rPr kumimoji="0" lang="pt-P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Os alunos </a:t>
            </a:r>
            <a:r>
              <a:rPr lang="pt-PT" sz="1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iniciarem e conduzirem a sua ação de mudança.</a:t>
            </a:r>
            <a:endParaRPr kumimoji="0" lang="pt-P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Marcador de Posição de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82977581"/>
              </p:ext>
            </p:extLst>
          </p:nvPr>
        </p:nvGraphicFramePr>
        <p:xfrm>
          <a:off x="925533" y="2329841"/>
          <a:ext cx="10297787" cy="3370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873435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26718" y="2544240"/>
            <a:ext cx="10502030" cy="2616483"/>
          </a:xfrm>
        </p:spPr>
        <p:txBody>
          <a:bodyPr>
            <a:normAutofit/>
          </a:bodyPr>
          <a:lstStyle/>
          <a:p>
            <a:r>
              <a:rPr lang="pt-PT" sz="2000" dirty="0"/>
              <a:t>As partes iniciais desta fase vão </a:t>
            </a:r>
            <a:r>
              <a:rPr lang="pt-PT" sz="2000" b="1" dirty="0"/>
              <a:t>sobrepor-se com a fase anterior </a:t>
            </a:r>
            <a:r>
              <a:rPr lang="pt-PT" sz="2000" dirty="0"/>
              <a:t>e necessitam de ser iniciadas durante a implementação da ação de mudança. Assim, é útil estruturar atividades de “documentação e disseminação” no </a:t>
            </a:r>
            <a:r>
              <a:rPr lang="pt-PT" sz="2000" b="1" dirty="0"/>
              <a:t>plano de ação geral e calendário</a:t>
            </a:r>
            <a:r>
              <a:rPr lang="pt-PT" sz="2000" dirty="0"/>
              <a:t>. Adicionalmente, pessoas específicas podem assumir a </a:t>
            </a:r>
            <a:r>
              <a:rPr lang="pt-PT" sz="2000" b="1" dirty="0"/>
              <a:t>responsabilidade</a:t>
            </a:r>
            <a:r>
              <a:rPr lang="pt-PT" sz="2000" dirty="0"/>
              <a:t> principal por estas atividades como a sua principal contribuição para a implementação da ação. </a:t>
            </a:r>
          </a:p>
          <a:p>
            <a:r>
              <a:rPr lang="pt-PT" sz="2000" dirty="0"/>
              <a:t>Deve ser feito um esforço para explicar como é que o desafio de sustentabilidade local foi identificado e porque é que é considerado importante, assim como destacar as atividades e impactos da ação de mudança. 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00831" y="1030066"/>
            <a:ext cx="10515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Fase </a:t>
            </a:r>
            <a:r>
              <a:rPr lang="pt-PT" sz="2400" dirty="0">
                <a:solidFill>
                  <a:srgbClr val="4472C4"/>
                </a:solidFill>
                <a:latin typeface="Britannic Bold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pt-PT" sz="24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: Documentação</a:t>
            </a:r>
            <a:r>
              <a:rPr kumimoji="0" lang="pt-PT" sz="2400" b="0" i="0" u="none" strike="noStrike" cap="none" normalizeH="0" dirty="0">
                <a:ln>
                  <a:noFill/>
                </a:ln>
                <a:solidFill>
                  <a:srgbClr val="4472C4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 e disseminação</a:t>
            </a:r>
            <a:endParaRPr kumimoji="0" lang="pt-PT" sz="2400" b="0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Britannic Bold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pt-PT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Objetivo: </a:t>
            </a:r>
            <a:r>
              <a:rPr lang="pt-PT" sz="2000" dirty="0">
                <a:latin typeface="Calibri"/>
                <a:ea typeface="Calibri"/>
                <a:cs typeface="Times New Roman"/>
              </a:rPr>
              <a:t>Os alunos encontrarem formas de registar, partilhar e promover os resultados da sua ação de mudança. </a:t>
            </a:r>
            <a:endParaRPr kumimoji="0" lang="pt-P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3855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captura de ecrã&#10;&#10;Descrição gerada automaticamente">
            <a:extLst>
              <a:ext uri="{FF2B5EF4-FFF2-40B4-BE49-F238E27FC236}">
                <a16:creationId xmlns="" xmlns:a16="http://schemas.microsoft.com/office/drawing/2014/main" id="{D46B728B-7562-4EFB-BED9-C61C13967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56C8F9A4-75CB-48CA-B79A-91AD2708500A}"/>
              </a:ext>
            </a:extLst>
          </p:cNvPr>
          <p:cNvSpPr/>
          <p:nvPr/>
        </p:nvSpPr>
        <p:spPr>
          <a:xfrm>
            <a:off x="2429541" y="936298"/>
            <a:ext cx="8115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rgbClr val="000000"/>
                </a:solidFill>
                <a:latin typeface="Arial" panose="020B0604020202020204" pitchFamily="34" charset="0"/>
              </a:rPr>
              <a:t>Os sete saberes necessários à educação do futuro</a:t>
            </a:r>
            <a:br>
              <a:rPr lang="pt-PT" sz="24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sz="2400" dirty="0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6CF7775D-06E2-497E-A79A-FB0C6964027F}"/>
              </a:ext>
            </a:extLst>
          </p:cNvPr>
          <p:cNvSpPr/>
          <p:nvPr/>
        </p:nvSpPr>
        <p:spPr>
          <a:xfrm>
            <a:off x="4061358" y="1795924"/>
            <a:ext cx="82931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1" dirty="0"/>
              <a:t>O que é o conhecimento (o problema chave do conhecimento é o erro e a ilusão )</a:t>
            </a:r>
            <a:br>
              <a:rPr lang="pt-PT" sz="1600" b="1" dirty="0"/>
            </a:br>
            <a:endParaRPr lang="pt-PT" sz="1600" b="1" dirty="0"/>
          </a:p>
          <a:p>
            <a:r>
              <a:rPr lang="en-GB" sz="1600" b="1" dirty="0"/>
              <a:t>O </a:t>
            </a:r>
            <a:r>
              <a:rPr lang="en-GB" sz="1600" b="1" dirty="0" err="1"/>
              <a:t>conhecimento</a:t>
            </a:r>
            <a:r>
              <a:rPr lang="en-GB" sz="1600" b="1" dirty="0"/>
              <a:t> </a:t>
            </a:r>
            <a:r>
              <a:rPr lang="en-GB" sz="1600" b="1" dirty="0" err="1"/>
              <a:t>pertinente</a:t>
            </a:r>
            <a:r>
              <a:rPr lang="en-GB" sz="1600" b="1" dirty="0"/>
              <a:t> (multi-</a:t>
            </a:r>
            <a:r>
              <a:rPr lang="en-GB" sz="1600" b="1" dirty="0" err="1"/>
              <a:t>disciplinariedade</a:t>
            </a:r>
            <a:r>
              <a:rPr lang="en-GB" sz="1600" b="1" dirty="0"/>
              <a:t>)</a:t>
            </a:r>
          </a:p>
          <a:p>
            <a:endParaRPr lang="en-GB" sz="1600" b="1" dirty="0"/>
          </a:p>
          <a:p>
            <a:r>
              <a:rPr lang="en-GB" sz="1600" b="1" dirty="0"/>
              <a:t>A </a:t>
            </a:r>
            <a:r>
              <a:rPr lang="en-GB" sz="1600" b="1" dirty="0" err="1"/>
              <a:t>identidade</a:t>
            </a:r>
            <a:r>
              <a:rPr lang="en-GB" sz="1600" b="1" dirty="0"/>
              <a:t> </a:t>
            </a:r>
            <a:r>
              <a:rPr lang="en-GB" sz="1600" b="1" dirty="0" err="1"/>
              <a:t>humana</a:t>
            </a:r>
            <a:r>
              <a:rPr lang="en-GB" sz="1600" b="1" dirty="0"/>
              <a:t> (</a:t>
            </a:r>
            <a:r>
              <a:rPr lang="en-GB" sz="1600" b="1" dirty="0" err="1"/>
              <a:t>indivíduo</a:t>
            </a:r>
            <a:r>
              <a:rPr lang="en-GB" sz="1600" b="1" dirty="0"/>
              <a:t>, </a:t>
            </a:r>
            <a:r>
              <a:rPr lang="en-GB" sz="1600" b="1" dirty="0" err="1"/>
              <a:t>espécie</a:t>
            </a:r>
            <a:r>
              <a:rPr lang="en-GB" sz="1600" b="1" dirty="0"/>
              <a:t>, </a:t>
            </a:r>
            <a:r>
              <a:rPr lang="en-GB" sz="1600" b="1" dirty="0" err="1"/>
              <a:t>sociedade</a:t>
            </a:r>
            <a:r>
              <a:rPr lang="en-GB" sz="1600" b="1" dirty="0"/>
              <a:t>)</a:t>
            </a:r>
          </a:p>
          <a:p>
            <a:endParaRPr lang="en-GB" sz="1600" b="1" dirty="0"/>
          </a:p>
          <a:p>
            <a:r>
              <a:rPr lang="en-GB" sz="1600" b="1" dirty="0"/>
              <a:t>A </a:t>
            </a:r>
            <a:r>
              <a:rPr lang="en-GB" sz="1600" b="1" dirty="0" err="1"/>
              <a:t>compreensão</a:t>
            </a:r>
            <a:r>
              <a:rPr lang="en-GB" sz="1600" b="1" dirty="0"/>
              <a:t> </a:t>
            </a:r>
            <a:r>
              <a:rPr lang="en-GB" sz="1600" b="1" dirty="0" err="1"/>
              <a:t>humana</a:t>
            </a:r>
            <a:r>
              <a:rPr lang="en-GB" sz="1600" b="1" dirty="0"/>
              <a:t> (</a:t>
            </a:r>
            <a:r>
              <a:rPr lang="pt-PT" sz="1600" b="1" dirty="0"/>
              <a:t>compreender não só os outros como a si mesmo)</a:t>
            </a:r>
          </a:p>
          <a:p>
            <a:endParaRPr lang="pt-PT" sz="1600" b="1" dirty="0"/>
          </a:p>
          <a:p>
            <a:r>
              <a:rPr lang="en-GB" sz="1600" b="1" dirty="0"/>
              <a:t>A </a:t>
            </a:r>
            <a:r>
              <a:rPr lang="en-GB" sz="1600" b="1" dirty="0" err="1"/>
              <a:t>incerteza</a:t>
            </a:r>
            <a:r>
              <a:rPr lang="en-GB" sz="1600" b="1" dirty="0"/>
              <a:t> (</a:t>
            </a:r>
            <a:r>
              <a:rPr lang="en-GB" sz="1600" b="1" dirty="0" err="1"/>
              <a:t>inesperado</a:t>
            </a:r>
            <a:r>
              <a:rPr lang="en-GB" sz="1600" b="1" dirty="0"/>
              <a:t> surge </a:t>
            </a:r>
            <a:r>
              <a:rPr lang="en-GB" sz="1600" b="1" dirty="0" err="1"/>
              <a:t>em</a:t>
            </a:r>
            <a:r>
              <a:rPr lang="en-GB" sz="1600" b="1" dirty="0"/>
              <a:t> </a:t>
            </a:r>
            <a:r>
              <a:rPr lang="en-GB" sz="1600" b="1" dirty="0" err="1"/>
              <a:t>todos</a:t>
            </a:r>
            <a:r>
              <a:rPr lang="en-GB" sz="1600" b="1" dirty="0"/>
              <a:t> </a:t>
            </a:r>
            <a:r>
              <a:rPr lang="en-GB" sz="1600" b="1" dirty="0" err="1"/>
              <a:t>os</a:t>
            </a:r>
            <a:r>
              <a:rPr lang="en-GB" sz="1600" b="1" dirty="0"/>
              <a:t> </a:t>
            </a:r>
            <a:r>
              <a:rPr lang="en-GB" sz="1600" b="1" dirty="0" err="1"/>
              <a:t>domínios</a:t>
            </a:r>
            <a:r>
              <a:rPr lang="en-GB" sz="1600" b="1" dirty="0"/>
              <a:t>, </a:t>
            </a:r>
            <a:r>
              <a:rPr lang="pt-PT" sz="1600" dirty="0"/>
              <a:t>sobretudo na história)</a:t>
            </a:r>
            <a:endParaRPr lang="en-GB" sz="1600" b="1" dirty="0"/>
          </a:p>
          <a:p>
            <a:endParaRPr lang="en-GB" sz="1600" b="1" dirty="0"/>
          </a:p>
          <a:p>
            <a:r>
              <a:rPr lang="en-GB" sz="1600" b="1" dirty="0"/>
              <a:t>A </a:t>
            </a:r>
            <a:r>
              <a:rPr lang="en-GB" sz="1600" b="1" dirty="0" err="1"/>
              <a:t>condição</a:t>
            </a:r>
            <a:r>
              <a:rPr lang="en-GB" sz="1600" b="1" dirty="0"/>
              <a:t> </a:t>
            </a:r>
            <a:r>
              <a:rPr lang="en-GB" sz="1600" b="1" dirty="0" err="1"/>
              <a:t>planetária</a:t>
            </a:r>
            <a:r>
              <a:rPr lang="en-GB" sz="1600" b="1" dirty="0"/>
              <a:t> (</a:t>
            </a:r>
            <a:r>
              <a:rPr lang="en-GB" sz="1600" b="1" dirty="0" err="1"/>
              <a:t>complexidade</a:t>
            </a:r>
            <a:r>
              <a:rPr lang="en-GB" sz="1600" b="1" dirty="0"/>
              <a:t> </a:t>
            </a:r>
            <a:r>
              <a:rPr lang="en-GB" sz="1600" b="1" dirty="0" err="1"/>
              <a:t>desafia</a:t>
            </a:r>
            <a:r>
              <a:rPr lang="en-GB" sz="1600" b="1" dirty="0"/>
              <a:t> do </a:t>
            </a:r>
            <a:r>
              <a:rPr lang="en-GB" sz="1600" b="1" dirty="0" err="1"/>
              <a:t>conhecimento</a:t>
            </a:r>
            <a:r>
              <a:rPr lang="en-GB" sz="1600" b="1" dirty="0"/>
              <a:t>)</a:t>
            </a:r>
          </a:p>
          <a:p>
            <a:endParaRPr lang="en-GB" sz="1600" b="1" dirty="0"/>
          </a:p>
          <a:p>
            <a:r>
              <a:rPr lang="en-GB" sz="1600" b="1" dirty="0"/>
              <a:t>O </a:t>
            </a:r>
            <a:r>
              <a:rPr lang="en-GB" sz="1600" b="1" dirty="0" err="1"/>
              <a:t>antropo-ético</a:t>
            </a:r>
            <a:r>
              <a:rPr lang="en-GB" sz="1600" b="1" dirty="0"/>
              <a:t>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8EF980C3-7AE0-4FFA-9B72-4AA72C76E038}"/>
              </a:ext>
            </a:extLst>
          </p:cNvPr>
          <p:cNvSpPr/>
          <p:nvPr/>
        </p:nvSpPr>
        <p:spPr>
          <a:xfrm>
            <a:off x="675736" y="5210095"/>
            <a:ext cx="10840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000000"/>
                </a:solidFill>
                <a:latin typeface="Arial" panose="020B0604020202020204" pitchFamily="34" charset="0"/>
              </a:rPr>
              <a:t>E, hoje, que o planeta já está ao mesmo tempo unido e fragmentado começa a se desenvolver um ética do gênero humano para que possamos superar esse estado de caos e iniciar, talvez, a civilizar a terra.</a:t>
            </a:r>
            <a:r>
              <a:rPr lang="pt-PT" dirty="0"/>
              <a:t> </a:t>
            </a:r>
            <a:br>
              <a:rPr lang="pt-PT" dirty="0"/>
            </a:br>
            <a:endParaRPr lang="en-GB" dirty="0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5DDC50B7-77BD-4A46-A1D3-FA81ECDCCE3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045" y="1865043"/>
            <a:ext cx="3496670" cy="2356155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3122FD4A-BC7F-4BBF-A230-AE7DB4C89CBE}"/>
              </a:ext>
            </a:extLst>
          </p:cNvPr>
          <p:cNvSpPr/>
          <p:nvPr/>
        </p:nvSpPr>
        <p:spPr>
          <a:xfrm>
            <a:off x="2429541" y="1397963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000000"/>
                </a:solidFill>
                <a:latin typeface="Arial" panose="020B0604020202020204" pitchFamily="34" charset="0"/>
              </a:rPr>
              <a:t>Edgar Morin (1998)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064051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arredondado 4"/>
          <p:cNvSpPr/>
          <p:nvPr/>
        </p:nvSpPr>
        <p:spPr>
          <a:xfrm>
            <a:off x="926926" y="2956143"/>
            <a:ext cx="2129425" cy="7766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Vídeos</a:t>
            </a:r>
          </a:p>
        </p:txBody>
      </p:sp>
      <p:sp>
        <p:nvSpPr>
          <p:cNvPr id="6" name="Rectângulo arredondado 5"/>
          <p:cNvSpPr/>
          <p:nvPr/>
        </p:nvSpPr>
        <p:spPr>
          <a:xfrm>
            <a:off x="3246329" y="2956143"/>
            <a:ext cx="2129425" cy="77661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Cartazes</a:t>
            </a:r>
          </a:p>
        </p:txBody>
      </p:sp>
      <p:sp>
        <p:nvSpPr>
          <p:cNvPr id="7" name="Rectângulo arredondado 6"/>
          <p:cNvSpPr/>
          <p:nvPr/>
        </p:nvSpPr>
        <p:spPr>
          <a:xfrm>
            <a:off x="926925" y="4058434"/>
            <a:ext cx="2129425" cy="77661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Casos de estudo</a:t>
            </a:r>
          </a:p>
        </p:txBody>
      </p:sp>
      <p:sp>
        <p:nvSpPr>
          <p:cNvPr id="8" name="Rectângulo arredondado 7"/>
          <p:cNvSpPr/>
          <p:nvPr/>
        </p:nvSpPr>
        <p:spPr>
          <a:xfrm>
            <a:off x="3246329" y="4058435"/>
            <a:ext cx="2129425" cy="8090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Artigo de jornal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705625" y="2180605"/>
            <a:ext cx="308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Como documentar?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438377" y="2928521"/>
            <a:ext cx="4634631" cy="1938992"/>
          </a:xfrm>
          <a:prstGeom prst="rect">
            <a:avLst/>
          </a:prstGeom>
          <a:ln w="28575" cap="rnd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2000" dirty="0"/>
              <a:t>Adicionalmente, os alunos devem preparar-se para as</a:t>
            </a:r>
            <a:r>
              <a:rPr lang="pt-PT" sz="2000" b="1" dirty="0"/>
              <a:t> conferências do projeto</a:t>
            </a:r>
            <a:r>
              <a:rPr lang="pt-PT" sz="2000" dirty="0"/>
              <a:t> onde vão partilhar as suas experiências com outros grupos de alunos que desenvolveram e conduziram as suas próprias ações de mudança.</a:t>
            </a:r>
          </a:p>
        </p:txBody>
      </p:sp>
    </p:spTree>
    <p:extLst>
      <p:ext uri="{BB962C8B-B14F-4D97-AF65-F5344CB8AC3E}">
        <p14:creationId xmlns="" xmlns:p14="http://schemas.microsoft.com/office/powerpoint/2010/main" val="20705659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25466" y="2289088"/>
            <a:ext cx="10422698" cy="76726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000" dirty="0"/>
              <a:t>Na fase final da metodologia, os alunos refletem nas suas experiências e consideram futuras melhorias que poderiam ser feitas para a potencial renovação/replicação da sua ação de mudança.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63043" y="973161"/>
            <a:ext cx="105156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Fase </a:t>
            </a:r>
            <a:r>
              <a:rPr lang="pt-PT" sz="2400" dirty="0">
                <a:solidFill>
                  <a:srgbClr val="4472C4"/>
                </a:solidFill>
                <a:latin typeface="Britannic Bold" pitchFamily="34" charset="0"/>
                <a:ea typeface="Calibri" pitchFamily="34" charset="0"/>
                <a:cs typeface="Times New Roman" pitchFamily="18" charset="0"/>
              </a:rPr>
              <a:t>7: Reflexão e renovação</a:t>
            </a:r>
            <a:endParaRPr kumimoji="0" lang="pt-PT" sz="2400" b="0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Britannic Bold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pt-P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Objetivo: </a:t>
            </a:r>
            <a:r>
              <a:rPr lang="pt-PT" sz="1800" dirty="0">
                <a:latin typeface="Calibri"/>
                <a:ea typeface="Calibri"/>
                <a:cs typeface="Times New Roman"/>
              </a:rPr>
              <a:t>Os alunos reverem os impactos da ação de mudança e aplicarem lições para a renovação/replicação da ação </a:t>
            </a:r>
            <a:endParaRPr kumimoji="0" 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ângulo arredondado 5"/>
          <p:cNvSpPr/>
          <p:nvPr/>
        </p:nvSpPr>
        <p:spPr>
          <a:xfrm>
            <a:off x="701459" y="3801650"/>
            <a:ext cx="2141950" cy="1208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/>
              <a:t>Questões de reflexão</a:t>
            </a:r>
          </a:p>
        </p:txBody>
      </p:sp>
      <p:sp>
        <p:nvSpPr>
          <p:cNvPr id="7" name="Seta para a direita 6"/>
          <p:cNvSpPr/>
          <p:nvPr/>
        </p:nvSpPr>
        <p:spPr>
          <a:xfrm>
            <a:off x="3006245" y="4171166"/>
            <a:ext cx="839244" cy="67640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/>
          <p:cNvSpPr txBox="1"/>
          <p:nvPr/>
        </p:nvSpPr>
        <p:spPr>
          <a:xfrm>
            <a:off x="3945695" y="3239278"/>
            <a:ext cx="81043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/>
              <a:t>Porque é que este foi um desafio importante a abordar?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1600" dirty="0"/>
              <a:t>Como é que a ação de mudança contribuiu para uma mudança positiva no ambiente/comunidade local?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1600" dirty="0"/>
              <a:t>Quais os ODS que esta ação abordou e como é que ela contribuiu para a realização deles?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1600" dirty="0"/>
              <a:t>Quais foram os principais fatores de sucesso desta ação?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1600" dirty="0"/>
              <a:t>Quais foram as principais dificuldades enfrentadas durante esta ação?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1600" dirty="0"/>
              <a:t>Poderiam ser feitas melhorias ao planeamento e implementação da ação?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1600" dirty="0"/>
              <a:t>Houve objetivos específicos da ação que não foram possíveis de atingir?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1600" dirty="0"/>
              <a:t>Que outras ações poderiam ter sido feitas para abordar este desafio?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1600" dirty="0"/>
              <a:t>Existem oportunidades para a replicação, expansão e subida de escala desta ação? Se sim, isso vai exigir a adição de novas componentes/dimensões à ação?</a:t>
            </a:r>
          </a:p>
        </p:txBody>
      </p:sp>
    </p:spTree>
    <p:extLst>
      <p:ext uri="{BB962C8B-B14F-4D97-AF65-F5344CB8AC3E}">
        <p14:creationId xmlns="" xmlns:p14="http://schemas.microsoft.com/office/powerpoint/2010/main" val="3145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38826" y="1587633"/>
            <a:ext cx="11185744" cy="51674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000" dirty="0"/>
              <a:t>Os alunos devem discutir as possibilidades de acompanhamento ou continuação desta ação de mudança. 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="" xmlns:p14="http://schemas.microsoft.com/office/powerpoint/2010/main" val="813679729"/>
              </p:ext>
            </p:extLst>
          </p:nvPr>
        </p:nvGraphicFramePr>
        <p:xfrm>
          <a:off x="528879" y="2329841"/>
          <a:ext cx="10944962" cy="324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646250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50726" y="903745"/>
            <a:ext cx="10515600" cy="987685"/>
          </a:xfrm>
        </p:spPr>
        <p:txBody>
          <a:bodyPr>
            <a:normAutofit/>
          </a:bodyPr>
          <a:lstStyle/>
          <a:p>
            <a:r>
              <a:rPr lang="pt-PT" sz="2400" dirty="0">
                <a:solidFill>
                  <a:srgbClr val="4472C4"/>
                </a:solidFill>
                <a:latin typeface="Britannic Bold" pitchFamily="34" charset="0"/>
                <a:ea typeface="Calibri" pitchFamily="34" charset="0"/>
                <a:cs typeface="Times New Roman" pitchFamily="18" charset="0"/>
              </a:rPr>
              <a:t>Fase 7 – Possíveis passos adicionais</a:t>
            </a:r>
            <a:endParaRPr lang="pt-PT" sz="2400" dirty="0"/>
          </a:p>
        </p:txBody>
      </p:sp>
      <p:graphicFrame>
        <p:nvGraphicFramePr>
          <p:cNvPr id="7" name="Marcador de Posição de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16449453"/>
              </p:ext>
            </p:extLst>
          </p:nvPr>
        </p:nvGraphicFramePr>
        <p:xfrm>
          <a:off x="1088025" y="1901129"/>
          <a:ext cx="9007953" cy="3860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34833637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8096" y="916270"/>
            <a:ext cx="10515600" cy="1325563"/>
          </a:xfrm>
        </p:spPr>
        <p:txBody>
          <a:bodyPr>
            <a:noAutofit/>
          </a:bodyPr>
          <a:lstStyle/>
          <a:p>
            <a:r>
              <a:rPr lang="pt-PT" sz="2800" dirty="0">
                <a:solidFill>
                  <a:srgbClr val="4472C4"/>
                </a:solidFill>
                <a:latin typeface="Britannic Bold" pitchFamily="34" charset="0"/>
                <a:cs typeface="Times New Roman" pitchFamily="18" charset="0"/>
              </a:rPr>
              <a:t>Competências Chave da Sustentabilidade</a:t>
            </a:r>
            <a:r>
              <a:rPr lang="pt-PT" sz="2400" dirty="0">
                <a:solidFill>
                  <a:srgbClr val="4472C4"/>
                </a:solidFill>
                <a:latin typeface="Britannic Bold" pitchFamily="34" charset="0"/>
                <a:cs typeface="Times New Roman" pitchFamily="18" charset="0"/>
              </a:rPr>
              <a:t/>
            </a:r>
            <a:br>
              <a:rPr lang="pt-PT" sz="2400" dirty="0">
                <a:solidFill>
                  <a:srgbClr val="4472C4"/>
                </a:solidFill>
                <a:latin typeface="Britannic Bold" pitchFamily="34" charset="0"/>
                <a:cs typeface="Times New Roman" pitchFamily="18" charset="0"/>
              </a:rPr>
            </a:br>
            <a:r>
              <a:rPr lang="pt-PT" sz="2000" dirty="0">
                <a:solidFill>
                  <a:srgbClr val="4472C4"/>
                </a:solidFill>
                <a:latin typeface="Britannic Bold" pitchFamily="34" charset="0"/>
                <a:cs typeface="Times New Roman" pitchFamily="18" charset="0"/>
              </a:rPr>
              <a:t/>
            </a:r>
            <a:br>
              <a:rPr lang="pt-PT" sz="2000" dirty="0">
                <a:solidFill>
                  <a:srgbClr val="4472C4"/>
                </a:solidFill>
                <a:latin typeface="Britannic Bold" pitchFamily="34" charset="0"/>
                <a:cs typeface="Times New Roman" pitchFamily="18" charset="0"/>
              </a:rPr>
            </a:br>
            <a:r>
              <a:rPr lang="pt-PT" sz="1800" dirty="0">
                <a:latin typeface="+mn-lt"/>
                <a:cs typeface="Times New Roman" pitchFamily="18" charset="0"/>
              </a:rPr>
              <a:t>UNESCO (2017): </a:t>
            </a:r>
            <a:r>
              <a:rPr lang="pt-PT" sz="1800" i="1" dirty="0">
                <a:latin typeface="Calibri"/>
                <a:ea typeface="Calibri"/>
                <a:cs typeface="Times New Roman"/>
              </a:rPr>
              <a:t>Educação para os Objetivos de Desenvolvimento Sustentável: Objetivos de aprendizagem</a:t>
            </a:r>
            <a:endParaRPr lang="pt-PT" sz="40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87888" y="2301614"/>
            <a:ext cx="5399761" cy="3673301"/>
          </a:xfrm>
        </p:spPr>
        <p:txBody>
          <a:bodyPr>
            <a:normAutofit fontScale="92500" lnSpcReduction="10000"/>
          </a:bodyPr>
          <a:lstStyle/>
          <a:p>
            <a:r>
              <a:rPr lang="pt-PT" dirty="0"/>
              <a:t>Pensamento sistémico</a:t>
            </a:r>
          </a:p>
          <a:p>
            <a:r>
              <a:rPr lang="pt-PT" dirty="0"/>
              <a:t>Antecipatória</a:t>
            </a:r>
          </a:p>
          <a:p>
            <a:r>
              <a:rPr lang="pt-PT" dirty="0"/>
              <a:t>Normativa</a:t>
            </a:r>
          </a:p>
          <a:p>
            <a:r>
              <a:rPr lang="pt-PT" dirty="0"/>
              <a:t>Estratégica</a:t>
            </a:r>
          </a:p>
          <a:p>
            <a:r>
              <a:rPr lang="pt-PT" dirty="0"/>
              <a:t>Colaboração</a:t>
            </a:r>
          </a:p>
          <a:p>
            <a:r>
              <a:rPr lang="pt-PT" dirty="0"/>
              <a:t>Pensamento crítico</a:t>
            </a:r>
          </a:p>
          <a:p>
            <a:r>
              <a:rPr lang="pt-PT" dirty="0"/>
              <a:t>Autoconsciência</a:t>
            </a:r>
          </a:p>
          <a:p>
            <a:r>
              <a:rPr lang="pt-PT" dirty="0"/>
              <a:t>Resolução integrada de problemas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10860553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0831" y="740907"/>
            <a:ext cx="10515600" cy="1087894"/>
          </a:xfrm>
        </p:spPr>
        <p:txBody>
          <a:bodyPr>
            <a:normAutofit/>
          </a:bodyPr>
          <a:lstStyle/>
          <a:p>
            <a:r>
              <a:rPr lang="pt-PT" sz="2800" dirty="0">
                <a:solidFill>
                  <a:srgbClr val="4472C4"/>
                </a:solidFill>
                <a:latin typeface="Britannic Bold" pitchFamily="34" charset="0"/>
                <a:cs typeface="Times New Roman" pitchFamily="18" charset="0"/>
              </a:rPr>
              <a:t>Perguntas de resumo e reflexão para cada fase</a:t>
            </a:r>
            <a:endParaRPr lang="pt-PT" sz="2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88096" y="2026041"/>
            <a:ext cx="10515600" cy="3447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400" b="1" dirty="0"/>
              <a:t>Este conjunto de perguntas pode ser utilizado no final de cada fase para refletir e resumir a aprendizagem que ocorreu em cada fase:</a:t>
            </a:r>
          </a:p>
          <a:p>
            <a:pPr marL="457200" lvl="0" indent="-457200">
              <a:buFont typeface="+mj-lt"/>
              <a:buAutoNum type="arabicPeriod"/>
            </a:pPr>
            <a:r>
              <a:rPr lang="pt-PT" sz="2000" dirty="0"/>
              <a:t>O que gostaste nesta fase? O que não gostaste nesta fase?</a:t>
            </a:r>
          </a:p>
          <a:p>
            <a:pPr marL="457200" lvl="0" indent="-457200">
              <a:buFont typeface="+mj-lt"/>
              <a:buAutoNum type="arabicPeriod"/>
            </a:pPr>
            <a:r>
              <a:rPr lang="pt-PT" sz="2000" dirty="0"/>
              <a:t>Quais os aspetos desta fase que achaste desafiadores ou difíceis de lidar? </a:t>
            </a:r>
          </a:p>
          <a:p>
            <a:pPr marL="457200" lvl="0" indent="-457200">
              <a:buFont typeface="+mj-lt"/>
              <a:buAutoNum type="arabicPeriod"/>
            </a:pPr>
            <a:r>
              <a:rPr lang="pt-PT" sz="2000" dirty="0"/>
              <a:t>Que coisas encontraste que te surpreenderam ou foram inesperadas? </a:t>
            </a:r>
          </a:p>
          <a:p>
            <a:pPr marL="457200" lvl="0" indent="-457200">
              <a:buFont typeface="+mj-lt"/>
              <a:buAutoNum type="arabicPeriod"/>
            </a:pPr>
            <a:r>
              <a:rPr lang="pt-PT" sz="2000" dirty="0"/>
              <a:t>Aprendeste alguma coisa que desafie a maneira como olhavas antes para este assunto, tópico, ou situação?</a:t>
            </a:r>
          </a:p>
          <a:p>
            <a:pPr marL="457200" lvl="0" indent="-457200">
              <a:buFont typeface="+mj-lt"/>
              <a:buAutoNum type="arabicPeriod"/>
            </a:pPr>
            <a:r>
              <a:rPr lang="pt-PT" sz="2000" dirty="0"/>
              <a:t>Quais os pontos de aprendizagem, peças ou informação  desta fase que consideras mais importantes para garantir que sejam incluídos ou abordados nas próximas fases?</a:t>
            </a: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13518517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0831" y="740907"/>
            <a:ext cx="10515600" cy="1087894"/>
          </a:xfrm>
        </p:spPr>
        <p:txBody>
          <a:bodyPr>
            <a:normAutofit/>
          </a:bodyPr>
          <a:lstStyle/>
          <a:p>
            <a:r>
              <a:rPr lang="pt-PT" sz="2800" dirty="0">
                <a:solidFill>
                  <a:srgbClr val="4472C4"/>
                </a:solidFill>
                <a:latin typeface="Britannic Bold" pitchFamily="34" charset="0"/>
                <a:cs typeface="Times New Roman" pitchFamily="18" charset="0"/>
              </a:rPr>
              <a:t>Perguntas de resumo e reflexão para cada fase</a:t>
            </a:r>
            <a:endParaRPr lang="pt-PT" sz="2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63251" y="1800574"/>
            <a:ext cx="10635642" cy="22202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sz="2000" b="1" dirty="0"/>
              <a:t>Outra possibilidade é utilizar um quadro SQA (Saber, Querer, Aprender) para os alunos resumirem o conhecimento que adquiriram e refletirem na aprendizagem:</a:t>
            </a:r>
          </a:p>
          <a:p>
            <a:r>
              <a:rPr lang="pt-PT" sz="2000" dirty="0"/>
              <a:t>S – O que já SABES sobre o assunto</a:t>
            </a:r>
          </a:p>
          <a:p>
            <a:r>
              <a:rPr lang="pt-PT" sz="2000" dirty="0"/>
              <a:t>Q – O que QUERES aprender </a:t>
            </a:r>
          </a:p>
          <a:p>
            <a:r>
              <a:rPr lang="pt-PT" sz="2000" dirty="0"/>
              <a:t>A – O que APRENDESTE com a atividade </a:t>
            </a:r>
          </a:p>
          <a:p>
            <a:pPr marL="0" indent="0">
              <a:buNone/>
            </a:pPr>
            <a:r>
              <a:rPr lang="pt-PT" sz="2000" dirty="0"/>
              <a:t>O quadro deve ser preenchido por cada aluno e depois partilhado com os outros.</a:t>
            </a:r>
          </a:p>
          <a:p>
            <a:pPr marL="0" indent="0">
              <a:buNone/>
            </a:pPr>
            <a:endParaRPr lang="pt-PT" sz="24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90348234"/>
              </p:ext>
            </p:extLst>
          </p:nvPr>
        </p:nvGraphicFramePr>
        <p:xfrm>
          <a:off x="926871" y="4108537"/>
          <a:ext cx="5536559" cy="1892499"/>
        </p:xfrm>
        <a:graphic>
          <a:graphicData uri="http://schemas.openxmlformats.org/drawingml/2006/table">
            <a:tbl>
              <a:tblPr firstRow="1" firstCol="1" bandRow="1"/>
              <a:tblGrid>
                <a:gridCol w="18453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453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459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957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 que </a:t>
                      </a:r>
                      <a:r>
                        <a:rPr lang="en-GB" sz="14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Sei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PT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endParaRPr lang="pt-P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O que </a:t>
                      </a:r>
                      <a:r>
                        <a:rPr lang="pt-PT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Quero</a:t>
                      </a:r>
                      <a:r>
                        <a:rPr lang="pt-P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 aprender </a:t>
                      </a:r>
                      <a:endParaRPr lang="pt-P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 que </a:t>
                      </a:r>
                      <a:r>
                        <a:rPr lang="en-GB" sz="14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Aprendi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0786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pt-P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65234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m captura de ecrã&#10;&#10;Descrição gerada automaticamente">
            <a:extLst>
              <a:ext uri="{FF2B5EF4-FFF2-40B4-BE49-F238E27FC236}">
                <a16:creationId xmlns="" xmlns:a16="http://schemas.microsoft.com/office/drawing/2014/main" id="{999A63EC-47F0-4711-85CD-D2C4369C9F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7A411465-3765-4D11-841E-15552AA8E7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25" y="0"/>
            <a:ext cx="10800350" cy="68074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1809" y="1260616"/>
            <a:ext cx="9255034" cy="41857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“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Nestes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Objetivos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 e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metas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,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estamos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 a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estabelecer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uma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visão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extremamente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ambiciosa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 e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transformadora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. (…) O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futuro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 da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humanidade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 e do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nosso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planeta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está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nas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nossas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mãos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.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Está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também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nas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mãos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 da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geração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mais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jovem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 que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vai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passar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 a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tocha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 a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futuras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gerações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.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Mapeámos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 o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caminho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 para o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desenvolvimento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sustentável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;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caberá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 a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todos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nós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garantir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 que a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jornada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seja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bem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sucedida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 e que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os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seus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ganhos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sejam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 </a:t>
            </a:r>
            <a:r>
              <a:rPr lang="en-GB" sz="2400" dirty="0" err="1">
                <a:solidFill>
                  <a:srgbClr val="2C2C2C"/>
                </a:solidFill>
                <a:latin typeface="Arial Black" panose="020B0A04020102020204" pitchFamily="34" charset="0"/>
              </a:rPr>
              <a:t>irreversíveis</a:t>
            </a:r>
            <a:r>
              <a:rPr lang="en-GB" sz="2400" dirty="0">
                <a:solidFill>
                  <a:srgbClr val="2C2C2C"/>
                </a:solidFill>
                <a:latin typeface="Arial Black" panose="020B0A04020102020204" pitchFamily="34" charset="0"/>
              </a:rPr>
              <a:t>.”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Assembleia Geral das </a:t>
            </a:r>
            <a:r>
              <a:rPr lang="en-GB" dirty="0" err="1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Nações</a:t>
            </a:r>
            <a:r>
              <a:rPr lang="en-GB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(27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Setembro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2015).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1" u="none" strike="noStrike" kern="1200" cap="none" spc="0" normalizeH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Transformando</a:t>
            </a:r>
            <a:r>
              <a:rPr kumimoji="0" lang="en-GB" sz="1800" b="0" i="1" u="none" strike="noStrike" kern="1200" cap="none" spc="0" normalizeH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 </a:t>
            </a:r>
            <a:r>
              <a:rPr kumimoji="0" lang="en-GB" sz="1800" b="0" i="1" u="none" strike="noStrike" kern="1200" cap="none" spc="0" normalizeH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nosso</a:t>
            </a:r>
            <a:r>
              <a:rPr kumimoji="0" lang="en-GB" sz="1800" b="0" i="1" u="none" strike="noStrike" kern="1200" cap="none" spc="0" normalizeH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1" u="none" strike="noStrike" kern="1200" cap="none" spc="0" normalizeH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Mundo</a:t>
            </a:r>
            <a:r>
              <a:rPr kumimoji="0" lang="en-GB" sz="1800" b="0" i="1" u="none" strike="noStrike" kern="1200" cap="none" spc="0" normalizeH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a Agenda 2030 para o Desenvolvimento </a:t>
            </a:r>
            <a:r>
              <a:rPr kumimoji="0" lang="en-GB" sz="1800" b="0" i="1" u="none" strike="noStrike" kern="1200" cap="none" spc="0" normalizeH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Sustentável</a:t>
            </a:r>
            <a:r>
              <a:rPr kumimoji="0" lang="en-GB" sz="1800" b="0" i="1" u="none" strike="noStrike" kern="1200" cap="none" spc="0" normalizeH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61178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m captura de ecrã&#10;&#10;Descrição gerada automaticamente">
            <a:extLst>
              <a:ext uri="{FF2B5EF4-FFF2-40B4-BE49-F238E27FC236}">
                <a16:creationId xmlns="" xmlns:a16="http://schemas.microsoft.com/office/drawing/2014/main" id="{099272A9-B2F6-4814-BF22-0432CE69CB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626860" y="348103"/>
            <a:ext cx="10910011" cy="596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A5D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Agenda de Desenvolvimento 2030 </a:t>
            </a:r>
            <a:r>
              <a:rPr lang="en-GB" sz="2000" b="1" i="1" dirty="0">
                <a:solidFill>
                  <a:srgbClr val="A5D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para </a:t>
            </a:r>
            <a:r>
              <a:rPr lang="en-GB" sz="2000" b="1" i="1" dirty="0" err="1">
                <a:solidFill>
                  <a:srgbClr val="A5D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pessoas</a:t>
            </a:r>
            <a:r>
              <a:rPr lang="en-GB" sz="2000" b="1" i="1" dirty="0">
                <a:solidFill>
                  <a:srgbClr val="A5D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, </a:t>
            </a:r>
            <a:r>
              <a:rPr lang="en-GB" sz="2000" b="1" i="1" dirty="0" err="1">
                <a:solidFill>
                  <a:srgbClr val="A5D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planeta</a:t>
            </a:r>
            <a:r>
              <a:rPr lang="en-GB" sz="2000" b="1" i="1" dirty="0">
                <a:solidFill>
                  <a:srgbClr val="A5D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 e </a:t>
            </a:r>
            <a:r>
              <a:rPr lang="en-GB" sz="2000" b="1" i="1" dirty="0" err="1">
                <a:solidFill>
                  <a:srgbClr val="A5D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prosperidade</a:t>
            </a: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srgbClr val="A5D0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25789" y="1224402"/>
            <a:ext cx="7694140" cy="5201638"/>
          </a:xfrm>
          <a:prstGeom prst="rect">
            <a:avLst/>
          </a:prstGeom>
        </p:spPr>
        <p:txBody>
          <a:bodyPr>
            <a:noAutofit/>
          </a:bodyPr>
          <a:lstStyle>
            <a:lvl1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marR="0" lvl="0" indent="-283464" algn="l" defTabSz="914400" rtl="0" eaLnBrk="1" fontAlgn="auto" latinLnBrk="0" hangingPunct="1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Um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acordo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 de 193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países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/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estados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membros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das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Nações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Unidas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283464" marR="0" lvl="0" indent="-283464" algn="l" defTabSz="914400" rtl="0" eaLnBrk="1" fontAlgn="auto" latinLnBrk="0" hangingPunct="1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Um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acompanhamento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dos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Objetivos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de Desenvolvimento do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Milénio</a:t>
            </a:r>
            <a:endParaRPr lang="en-GB" sz="1800" dirty="0">
              <a:solidFill>
                <a:schemeClr val="tx1"/>
              </a:solidFill>
              <a:latin typeface="Corbel" panose="020B0503020204020204"/>
            </a:endParaRPr>
          </a:p>
          <a:p>
            <a:pPr marL="283464" marR="0" lvl="0" indent="-283464" algn="l" defTabSz="914400" rtl="0" eaLnBrk="1" fontAlgn="auto" latinLnBrk="0" hangingPunct="1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Consiste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nos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17 ODS e 169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metas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que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demonstram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a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escala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e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ambição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desta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nova Agenda universal.</a:t>
            </a:r>
          </a:p>
          <a:p>
            <a:pPr marL="283464" marR="0" lvl="0" indent="-283464" algn="l" defTabSz="914400" rtl="0" eaLnBrk="1" fontAlgn="auto" latinLnBrk="0" hangingPunct="1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Exclusivamente</a:t>
            </a:r>
            <a:r>
              <a:rPr lang="en-GB" sz="1800" baseline="0" dirty="0">
                <a:solidFill>
                  <a:schemeClr val="tx1"/>
                </a:solidFill>
                <a:latin typeface="Corbel" panose="020B0503020204020204"/>
              </a:rPr>
              <a:t>  para </a:t>
            </a:r>
            <a:r>
              <a:rPr lang="en-GB" sz="1800" baseline="0" dirty="0" err="1">
                <a:solidFill>
                  <a:schemeClr val="tx1"/>
                </a:solidFill>
                <a:latin typeface="Corbel" panose="020B0503020204020204"/>
              </a:rPr>
              <a:t>os</a:t>
            </a:r>
            <a:r>
              <a:rPr lang="en-GB" sz="1800" baseline="0" dirty="0">
                <a:solidFill>
                  <a:schemeClr val="tx1"/>
                </a:solidFill>
                <a:latin typeface="Corbel" panose="020B0503020204020204"/>
              </a:rPr>
              <a:t> ODS, as </a:t>
            </a:r>
            <a:r>
              <a:rPr lang="en-GB" sz="1800" baseline="0" dirty="0" err="1">
                <a:solidFill>
                  <a:schemeClr val="tx1"/>
                </a:solidFill>
                <a:latin typeface="Corbel" panose="020B0503020204020204"/>
              </a:rPr>
              <a:t>metas</a:t>
            </a:r>
            <a:r>
              <a:rPr lang="en-GB" sz="1800" baseline="0" dirty="0">
                <a:solidFill>
                  <a:schemeClr val="tx1"/>
                </a:solidFill>
                <a:latin typeface="Corbel" panose="020B0503020204020204"/>
              </a:rPr>
              <a:t> </a:t>
            </a:r>
            <a:r>
              <a:rPr lang="en-GB" sz="1800" baseline="0" dirty="0" err="1">
                <a:solidFill>
                  <a:schemeClr val="tx1"/>
                </a:solidFill>
                <a:latin typeface="Corbel" panose="020B0503020204020204"/>
              </a:rPr>
              <a:t>foram</a:t>
            </a:r>
            <a:r>
              <a:rPr lang="en-GB" sz="1800" baseline="0" dirty="0">
                <a:solidFill>
                  <a:schemeClr val="tx1"/>
                </a:solidFill>
                <a:latin typeface="Corbel" panose="020B0503020204020204"/>
              </a:rPr>
              <a:t> </a:t>
            </a:r>
            <a:r>
              <a:rPr lang="en-GB" sz="1800" baseline="0" dirty="0" err="1">
                <a:solidFill>
                  <a:schemeClr val="tx1"/>
                </a:solidFill>
                <a:latin typeface="Corbel" panose="020B0503020204020204"/>
              </a:rPr>
              <a:t>desenvolvidas</a:t>
            </a:r>
            <a:r>
              <a:rPr lang="en-GB" sz="1800" baseline="0" dirty="0">
                <a:solidFill>
                  <a:schemeClr val="tx1"/>
                </a:solidFill>
                <a:latin typeface="Corbel" panose="020B0503020204020204"/>
              </a:rPr>
              <a:t>  </a:t>
            </a:r>
            <a:r>
              <a:rPr lang="en-GB" sz="1800" baseline="0" dirty="0" err="1">
                <a:solidFill>
                  <a:schemeClr val="tx1"/>
                </a:solidFill>
                <a:latin typeface="Corbel" panose="020B0503020204020204"/>
              </a:rPr>
              <a:t>através</a:t>
            </a:r>
            <a:r>
              <a:rPr lang="en-GB" sz="1800" baseline="0" dirty="0">
                <a:solidFill>
                  <a:schemeClr val="tx1"/>
                </a:solidFill>
                <a:latin typeface="Corbel" panose="020B0503020204020204"/>
              </a:rPr>
              <a:t> de um </a:t>
            </a:r>
            <a:r>
              <a:rPr lang="en-GB" sz="1800" baseline="0" dirty="0" err="1">
                <a:solidFill>
                  <a:schemeClr val="tx1"/>
                </a:solidFill>
                <a:latin typeface="Corbel" panose="020B0503020204020204"/>
              </a:rPr>
              <a:t>período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de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consulta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e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negociação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de 3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anos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envolvendo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</a:t>
            </a:r>
            <a:r>
              <a:rPr lang="en-GB" sz="1800" i="1" dirty="0">
                <a:solidFill>
                  <a:schemeClr val="tx1"/>
                </a:solidFill>
                <a:latin typeface="Corbel" panose="020B0503020204020204"/>
              </a:rPr>
              <a:t>stakeholders 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de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todos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os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principais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grupos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e a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participação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de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todos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os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países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.</a:t>
            </a:r>
          </a:p>
          <a:p>
            <a:pPr marL="283464" marR="0" lvl="0" indent="-283464" algn="l" defTabSz="914400" rtl="0" eaLnBrk="1" fontAlgn="auto" latinLnBrk="0" hangingPunct="1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Os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ODS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visam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criar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uma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visão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aspiracional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, mas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alcançável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que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vai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impulsionar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os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esforços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 de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desenvolvimento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humano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nos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próximos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15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anos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, de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modo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a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atingir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passos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ousados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e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transformadores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que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são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urgentemente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necessários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para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mudar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o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mundo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 para um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caminho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sustentável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e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resiliente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.</a:t>
            </a:r>
          </a:p>
          <a:p>
            <a:pPr marL="283464" marR="0" lvl="0" indent="-283464" algn="l" defTabSz="914400" rtl="0" eaLnBrk="1" fontAlgn="auto" latinLnBrk="0" hangingPunct="1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Requer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uma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re-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abordagem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do que é o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desenvolvimento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humano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, o que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valorizamos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e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como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definimos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a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equidade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e a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qualidade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 de </a:t>
            </a:r>
            <a:r>
              <a:rPr lang="en-GB" sz="1800" dirty="0" err="1">
                <a:solidFill>
                  <a:schemeClr val="tx1"/>
                </a:solidFill>
                <a:latin typeface="Corbel" panose="020B0503020204020204"/>
              </a:rPr>
              <a:t>vida</a:t>
            </a:r>
            <a:r>
              <a:rPr lang="en-GB" sz="1800" dirty="0">
                <a:solidFill>
                  <a:schemeClr val="tx1"/>
                </a:solidFill>
                <a:latin typeface="Corbel" panose="020B0503020204020204"/>
              </a:rPr>
              <a:t>. </a:t>
            </a:r>
          </a:p>
          <a:p>
            <a:pPr marL="283464" marR="0" lvl="0" indent="-283464" algn="l" defTabSz="914400" rtl="0" eaLnBrk="1" fontAlgn="auto" latinLnBrk="0" hangingPunct="1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649235AD-0B1C-4680-8DF0-D55B0E999E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2758" y="1224402"/>
            <a:ext cx="4072146" cy="379727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5D0D51D6-BF19-428C-9900-C336BDF7B79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614" y="5189331"/>
            <a:ext cx="4067175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9808410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9B8A408-24DE-410F-827E-7D8DDDABF1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72617FC-1CF2-4860-B27B-D8E75A5801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 descr="Uma imagem com captura de ecrã&#10;&#10;Descrição gerada automaticamente">
            <a:extLst>
              <a:ext uri="{FF2B5EF4-FFF2-40B4-BE49-F238E27FC236}">
                <a16:creationId xmlns="" xmlns:a16="http://schemas.microsoft.com/office/drawing/2014/main" id="{7412092F-7F99-49D2-BF3F-4780BB1BD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630" cy="6858000"/>
          </a:xfrm>
          <a:prstGeom prst="rect">
            <a:avLst/>
          </a:prstGeom>
        </p:spPr>
      </p:pic>
      <p:pic>
        <p:nvPicPr>
          <p:cNvPr id="21511" name="Slika 95" descr="PLAN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8704" y="1509404"/>
            <a:ext cx="447676" cy="381000"/>
          </a:xfrm>
          <a:prstGeom prst="rect">
            <a:avLst/>
          </a:prstGeom>
          <a:noFill/>
        </p:spPr>
      </p:pic>
      <p:pic>
        <p:nvPicPr>
          <p:cNvPr id="21509" name="Slika 26" descr="PEOP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0953" y="2351850"/>
            <a:ext cx="485776" cy="241300"/>
          </a:xfrm>
          <a:prstGeom prst="rect">
            <a:avLst/>
          </a:prstGeom>
          <a:noFill/>
        </p:spPr>
      </p:pic>
      <p:pic>
        <p:nvPicPr>
          <p:cNvPr id="21508" name="Slika 18" descr="PROSPERITY.PNG"/>
          <p:cNvPicPr>
            <a:picLocks noChangeAspect="1" noChangeArrowheads="1"/>
          </p:cNvPicPr>
          <p:nvPr/>
        </p:nvPicPr>
        <p:blipFill>
          <a:blip r:embed="rId6" cstate="print"/>
          <a:srcRect l="16989" r="8678" b="9302"/>
          <a:stretch>
            <a:fillRect/>
          </a:stretch>
        </p:blipFill>
        <p:spPr bwMode="auto">
          <a:xfrm>
            <a:off x="1541504" y="3149395"/>
            <a:ext cx="277812" cy="457200"/>
          </a:xfrm>
          <a:prstGeom prst="rect">
            <a:avLst/>
          </a:prstGeom>
          <a:noFill/>
        </p:spPr>
      </p:pic>
      <p:pic>
        <p:nvPicPr>
          <p:cNvPr id="21507" name="Slika 8" descr="PEAC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4542" y="3971265"/>
            <a:ext cx="533400" cy="392113"/>
          </a:xfrm>
          <a:prstGeom prst="rect">
            <a:avLst/>
          </a:prstGeom>
          <a:noFill/>
        </p:spPr>
      </p:pic>
      <p:pic>
        <p:nvPicPr>
          <p:cNvPr id="21506" name="Slika 28" descr="PARTNERSHIP.PNG D.JPG"/>
          <p:cNvPicPr>
            <a:picLocks noChangeAspect="1" noChangeArrowheads="1"/>
          </p:cNvPicPr>
          <p:nvPr/>
        </p:nvPicPr>
        <p:blipFill>
          <a:blip r:embed="rId8" cstate="print"/>
          <a:srcRect l="8273"/>
          <a:stretch>
            <a:fillRect/>
          </a:stretch>
        </p:blipFill>
        <p:spPr bwMode="auto">
          <a:xfrm>
            <a:off x="1427967" y="4861213"/>
            <a:ext cx="542925" cy="419100"/>
          </a:xfrm>
          <a:prstGeom prst="rect">
            <a:avLst/>
          </a:prstGeom>
          <a:noFill/>
        </p:spPr>
      </p:pic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2101932" y="835562"/>
            <a:ext cx="940525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Os 5Ps e a Educação para o Desenvolvimento Sustentável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dirty="0">
              <a:solidFill>
                <a:srgbClr val="4472C4"/>
              </a:solidFill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PT" dirty="0">
                <a:cs typeface="Arial" pitchFamily="34" charset="0"/>
              </a:rPr>
              <a:t>Para o </a:t>
            </a:r>
            <a:r>
              <a:rPr lang="pt-PT" b="1" dirty="0">
                <a:cs typeface="Arial" pitchFamily="34" charset="0"/>
              </a:rPr>
              <a:t>PLANETA</a:t>
            </a:r>
            <a:r>
              <a:rPr lang="pt-PT" dirty="0">
                <a:cs typeface="Arial" pitchFamily="34" charset="0"/>
              </a:rPr>
              <a:t>, isso significa educação que promove interpretações holísticas e integradas do conhecimento e do pensamento de sistemas inteiros.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t-PT" dirty="0"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PT" dirty="0">
                <a:cs typeface="Arial" pitchFamily="34" charset="0"/>
              </a:rPr>
              <a:t>Para as </a:t>
            </a:r>
            <a:r>
              <a:rPr lang="pt-PT" b="1" dirty="0">
                <a:cs typeface="Arial" pitchFamily="34" charset="0"/>
              </a:rPr>
              <a:t>PESSOAS</a:t>
            </a:r>
            <a:r>
              <a:rPr lang="pt-PT" dirty="0">
                <a:cs typeface="Arial" pitchFamily="34" charset="0"/>
              </a:rPr>
              <a:t>, isso significa desenvolver a consciência crítica e a reflexividade dos alunos para criar construções de conhecimento pessoal e coletivo.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t-PT" dirty="0"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PT" dirty="0">
                <a:cs typeface="Arial" pitchFamily="34" charset="0"/>
              </a:rPr>
              <a:t>Para a </a:t>
            </a:r>
            <a:r>
              <a:rPr lang="pt-PT" b="1" dirty="0">
                <a:cs typeface="Arial" pitchFamily="34" charset="0"/>
              </a:rPr>
              <a:t>PROSPERIDADE</a:t>
            </a:r>
            <a:r>
              <a:rPr lang="pt-PT" dirty="0">
                <a:cs typeface="Arial" pitchFamily="34" charset="0"/>
              </a:rPr>
              <a:t>, isso significa aprender que está orientada à resolução de problemas, experiência prática e à procura de novos conhecimentos e inovações.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t-PT" dirty="0"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PT" dirty="0">
                <a:cs typeface="Arial" pitchFamily="34" charset="0"/>
              </a:rPr>
              <a:t>Para a </a:t>
            </a:r>
            <a:r>
              <a:rPr lang="pt-PT" b="1" dirty="0">
                <a:cs typeface="Arial" pitchFamily="34" charset="0"/>
              </a:rPr>
              <a:t>PAZ</a:t>
            </a:r>
            <a:r>
              <a:rPr lang="pt-PT" dirty="0">
                <a:cs typeface="Arial" pitchFamily="34" charset="0"/>
              </a:rPr>
              <a:t>, trata-se de capacitar cidadãos socialmente conscientes, éticos e responsáveis que apreciam as relações interdependentes entre eles, a sociedade e os ecossistemas.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t-PT" dirty="0"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PT" dirty="0">
                <a:cs typeface="Arial" pitchFamily="34" charset="0"/>
              </a:rPr>
              <a:t>E para a </a:t>
            </a:r>
            <a:r>
              <a:rPr lang="pt-PT" b="1" dirty="0">
                <a:cs typeface="Arial" pitchFamily="34" charset="0"/>
              </a:rPr>
              <a:t>PARCERIA</a:t>
            </a:r>
            <a:r>
              <a:rPr lang="pt-PT" dirty="0">
                <a:cs typeface="Arial" pitchFamily="34" charset="0"/>
              </a:rPr>
              <a:t>, trata-se de desenvolver relações de aprendizagem cooperativa através de deliberação, diálogo democrático, criação de significado em grupo, aprendizagem baseada em valores e aprendizagem social.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539750" y="4572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P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539750" y="4572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4341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9B8A408-24DE-410F-827E-7D8DDDABF1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72617FC-1CF2-4860-B27B-D8E75A5801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 descr="Uma imagem com captura de ecrã&#10;&#10;Descrição gerada automaticamente">
            <a:extLst>
              <a:ext uri="{FF2B5EF4-FFF2-40B4-BE49-F238E27FC236}">
                <a16:creationId xmlns="" xmlns:a16="http://schemas.microsoft.com/office/drawing/2014/main" id="{7412092F-7F99-49D2-BF3F-4780BB1BD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351313" y="495197"/>
            <a:ext cx="89144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EDS e Habilidades de Aprendizagem ao Longo da Vida</a:t>
            </a:r>
            <a:endParaRPr kumimoji="0" lang="pt-P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5"/>
          <p:cNvSpPr/>
          <p:nvPr/>
        </p:nvSpPr>
        <p:spPr>
          <a:xfrm>
            <a:off x="1198152" y="1598054"/>
            <a:ext cx="2018042" cy="1190648"/>
          </a:xfrm>
          <a:prstGeom prst="wedgeRoundRectCallout">
            <a:avLst>
              <a:gd name="adj1" fmla="val 50229"/>
              <a:gd name="adj2" fmla="val 97720"/>
              <a:gd name="adj3" fmla="val 16667"/>
            </a:avLst>
          </a:prstGeom>
          <a:solidFill>
            <a:srgbClr val="06D84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Interpretações holísticas, integradas de conhecimento e pensamento de sistemas inteiros</a:t>
            </a:r>
          </a:p>
        </p:txBody>
      </p:sp>
      <p:sp>
        <p:nvSpPr>
          <p:cNvPr id="8" name="Rounded Rectangular Callout 6"/>
          <p:cNvSpPr/>
          <p:nvPr/>
        </p:nvSpPr>
        <p:spPr>
          <a:xfrm>
            <a:off x="8382447" y="1033153"/>
            <a:ext cx="2079713" cy="1468738"/>
          </a:xfrm>
          <a:prstGeom prst="wedgeRoundRectCallout">
            <a:avLst>
              <a:gd name="adj1" fmla="val -154732"/>
              <a:gd name="adj2" fmla="val -10455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Consciência crítica e reflexividade dos estudantes para criar construções pessoais e coletivas de conhecimento</a:t>
            </a:r>
          </a:p>
        </p:txBody>
      </p:sp>
      <p:sp>
        <p:nvSpPr>
          <p:cNvPr id="9" name="Rounded Rectangular Callout 7"/>
          <p:cNvSpPr/>
          <p:nvPr/>
        </p:nvSpPr>
        <p:spPr>
          <a:xfrm>
            <a:off x="9573880" y="2707574"/>
            <a:ext cx="2040188" cy="1518186"/>
          </a:xfrm>
          <a:prstGeom prst="wedgeRoundRectCallout">
            <a:avLst>
              <a:gd name="adj1" fmla="val -132534"/>
              <a:gd name="adj2" fmla="val 9665"/>
              <a:gd name="adj3" fmla="val 16667"/>
            </a:avLst>
          </a:prstGeom>
          <a:solidFill>
            <a:schemeClr val="accent2">
              <a:lumMod val="60000"/>
              <a:lumOff val="40000"/>
              <a:alpha val="8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Aprendizagem orientada para resolução de problemas, experiência prática e procura de novos conhecimentos e inovações</a:t>
            </a:r>
            <a:endParaRPr lang="en-GB" sz="14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10" name="Rounded Rectangular Callout 8"/>
          <p:cNvSpPr/>
          <p:nvPr/>
        </p:nvSpPr>
        <p:spPr>
          <a:xfrm>
            <a:off x="8839657" y="4560124"/>
            <a:ext cx="2275646" cy="1641467"/>
          </a:xfrm>
          <a:prstGeom prst="wedgeRoundRectCallout">
            <a:avLst>
              <a:gd name="adj1" fmla="val -109329"/>
              <a:gd name="adj2" fmla="val -17324"/>
              <a:gd name="adj3" fmla="val 16667"/>
            </a:avLst>
          </a:prstGeom>
          <a:solidFill>
            <a:srgbClr val="85DFFF">
              <a:alpha val="8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Cidadãos socialmente conscientes, éticos e responsáveis que apreciam relações interdependentes entre eles, a sociedade e os ecossistemas. </a:t>
            </a:r>
          </a:p>
        </p:txBody>
      </p:sp>
      <p:sp>
        <p:nvSpPr>
          <p:cNvPr id="11" name="Rounded Rectangular Callout 9"/>
          <p:cNvSpPr/>
          <p:nvPr/>
        </p:nvSpPr>
        <p:spPr>
          <a:xfrm>
            <a:off x="402820" y="4203865"/>
            <a:ext cx="2447257" cy="1765419"/>
          </a:xfrm>
          <a:prstGeom prst="wedgeRoundRectCallout">
            <a:avLst>
              <a:gd name="adj1" fmla="val 99805"/>
              <a:gd name="adj2" fmla="val 36783"/>
              <a:gd name="adj3" fmla="val 16667"/>
            </a:avLst>
          </a:prstGeom>
          <a:solidFill>
            <a:srgbClr val="B686DA">
              <a:alpha val="8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Desenvolver relações de aprendizagem cooperativa através da deliberação, diálogo democrático, criação de significado em grupo, aprendizagem baseada em valores e aprendizagem social</a:t>
            </a:r>
            <a:endParaRPr lang="en-GB" sz="14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12" name="Picture 2" descr="Resultado de imagem para 5 P sustentabilidade">
            <a:extLst>
              <a:ext uri="{FF2B5EF4-FFF2-40B4-BE49-F238E27FC236}">
                <a16:creationId xmlns="" xmlns:a16="http://schemas.microsoft.com/office/drawing/2014/main" id="{06C5DC3F-06B4-4BE4-BEAF-7ECC4C106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479" y="1329053"/>
            <a:ext cx="5116128" cy="5116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5434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9B8A408-24DE-410F-827E-7D8DDDABF1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72617FC-1CF2-4860-B27B-D8E75A5801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 descr="Uma imagem com captura de ecrã&#10;&#10;Descrição gerada automaticamente">
            <a:extLst>
              <a:ext uri="{FF2B5EF4-FFF2-40B4-BE49-F238E27FC236}">
                <a16:creationId xmlns="" xmlns:a16="http://schemas.microsoft.com/office/drawing/2014/main" id="{7412092F-7F99-49D2-BF3F-4780BB1BD1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53457" y="1694081"/>
            <a:ext cx="10553206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VAMOS CUIDAR DO PLANETA - Objetivo da metodologia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pt-P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esafiar os alunos a tornarem-se agentes de mudança nas suas comunidades e a iniciar os primeiros passos em direção </a:t>
            </a:r>
            <a:r>
              <a:rPr lang="pt-PT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pt-P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uma transformação social espelhada na </a:t>
            </a:r>
            <a:r>
              <a:rPr kumimoji="0" lang="pt-PT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Agenda 2030 para o Desenvolvimento Sustentável</a:t>
            </a:r>
            <a:r>
              <a:rPr kumimoji="0" lang="pt-P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pt-PT" baseline="30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Identificar ações que os alunos podem fazer para abordar questões de sustentabilidade nas suas comunidades.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Estabelecer relações entre as dimensões pessoal, local e global do desenvolvimento sustentável.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Trabalhar colaborativamente em grupos, identificando um desafio (para alcançar o desenvolvimento sustentável) nas suas comunidades locais.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Investigar sobre o desafio, planear e implementar uma ação que ajudará a abordar ou superar esse desafio.</a:t>
            </a:r>
            <a:endParaRPr kumimoji="0" lang="pt-P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4341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9B8A408-24DE-410F-827E-7D8DDDABF1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72617FC-1CF2-4860-B27B-D8E75A5801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 descr="Uma imagem com captura de ecrã&#10;&#10;Descrição gerada automaticamente">
            <a:extLst>
              <a:ext uri="{FF2B5EF4-FFF2-40B4-BE49-F238E27FC236}">
                <a16:creationId xmlns="" xmlns:a16="http://schemas.microsoft.com/office/drawing/2014/main" id="{7412092F-7F99-49D2-BF3F-4780BB1BD1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376052" y="1119066"/>
            <a:ext cx="11198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/>
              <a:t>Os </a:t>
            </a:r>
            <a:r>
              <a:rPr lang="pt-PT" b="1" dirty="0"/>
              <a:t>projetos desenvolvidos na disciplina de Cidadania e Desenvolvimento e outros</a:t>
            </a:r>
            <a:r>
              <a:rPr lang="pt-PT" dirty="0"/>
              <a:t> projetos realizados na escola devem estar articulados com a </a:t>
            </a:r>
            <a:r>
              <a:rPr lang="pt-PT" b="1" dirty="0"/>
              <a:t>Estratégia de Educação para a Cidadania da Escola </a:t>
            </a:r>
            <a:r>
              <a:rPr lang="pt-PT" dirty="0"/>
              <a:t>e ser desenvolvidos preferencialmente em parceria com entidades da </a:t>
            </a:r>
            <a:r>
              <a:rPr lang="pt-PT" b="1" dirty="0"/>
              <a:t>comunidade</a:t>
            </a:r>
            <a:r>
              <a:rPr lang="pt-PT" dirty="0"/>
              <a:t>, podendo mesmo alargar-se a outras escolas, numa </a:t>
            </a:r>
            <a:r>
              <a:rPr lang="pt-PT" b="1" dirty="0"/>
              <a:t>perspetiva de trabalho em rede</a:t>
            </a:r>
            <a:r>
              <a:rPr lang="pt-PT" dirty="0"/>
              <a:t>. </a:t>
            </a:r>
          </a:p>
        </p:txBody>
      </p:sp>
      <p:pic>
        <p:nvPicPr>
          <p:cNvPr id="20484" name="Picture 4" descr="Resultado de imagem para trabalho em equi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3931" y="2905043"/>
            <a:ext cx="4852019" cy="2829028"/>
          </a:xfrm>
          <a:prstGeom prst="rect">
            <a:avLst/>
          </a:prstGeom>
          <a:noFill/>
        </p:spPr>
      </p:pic>
      <p:sp>
        <p:nvSpPr>
          <p:cNvPr id="8" name="Rectângulo 7"/>
          <p:cNvSpPr/>
          <p:nvPr/>
        </p:nvSpPr>
        <p:spPr>
          <a:xfrm>
            <a:off x="387927" y="3080219"/>
            <a:ext cx="575161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/>
              <a:t>A conceção e o desenvolvimento de projetos assentes nas necessidades, recursos e potencialidades da comunidade corporizam situações reais de vivência da cidadania. </a:t>
            </a:r>
          </a:p>
        </p:txBody>
      </p:sp>
      <p:sp>
        <p:nvSpPr>
          <p:cNvPr id="9" name="Rectângulo 8"/>
          <p:cNvSpPr/>
          <p:nvPr/>
        </p:nvSpPr>
        <p:spPr>
          <a:xfrm>
            <a:off x="411678" y="4534878"/>
            <a:ext cx="6096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/>
              <a:t>Recomenda-se que a </a:t>
            </a:r>
            <a:r>
              <a:rPr lang="pt-PT" b="1" dirty="0"/>
              <a:t>coordenação da Estratégia de Educação para a Cidadania na Escola</a:t>
            </a:r>
            <a:r>
              <a:rPr lang="pt-PT" dirty="0"/>
              <a:t> seja assegurada por um/a docente membro do </a:t>
            </a:r>
            <a:r>
              <a:rPr lang="pt-PT" b="1" dirty="0"/>
              <a:t>Conselho Pedagógico.</a:t>
            </a:r>
          </a:p>
        </p:txBody>
      </p:sp>
    </p:spTree>
    <p:extLst>
      <p:ext uri="{BB962C8B-B14F-4D97-AF65-F5344CB8AC3E}">
        <p14:creationId xmlns="" xmlns:p14="http://schemas.microsoft.com/office/powerpoint/2010/main" val="42543417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4258</Words>
  <Application>Microsoft Office PowerPoint</Application>
  <PresentationFormat>Personalizados</PresentationFormat>
  <Paragraphs>366</Paragraphs>
  <Slides>36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36</vt:i4>
      </vt:variant>
    </vt:vector>
  </HeadingPairs>
  <TitlesOfParts>
    <vt:vector size="37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Diapositivo 26</vt:lpstr>
      <vt:lpstr>Diapositivo 27</vt:lpstr>
      <vt:lpstr>Fase 5: Implementar a ação de mudança  Objetivo: Os alunos iniciarem e conduzirem a sua ação de mudança.</vt:lpstr>
      <vt:lpstr>Fase 6: Documentação e disseminação  Objetivo: Os alunos encontrarem formas de registar, partilhar e promover os resultados da sua ação de mudança. </vt:lpstr>
      <vt:lpstr>Diapositivo 30</vt:lpstr>
      <vt:lpstr>Fase 7: Reflexão e renovação  Objetivo: Os alunos reverem os impactos da ação de mudança e aplicarem lições para a renovação/replicação da ação </vt:lpstr>
      <vt:lpstr>Diapositivo 32</vt:lpstr>
      <vt:lpstr>Fase 7 – Possíveis passos adicionais</vt:lpstr>
      <vt:lpstr>Competências Chave da Sustentabilidade  UNESCO (2017): Educação para os Objetivos de Desenvolvimento Sustentável: Objetivos de aprendizagem</vt:lpstr>
      <vt:lpstr>Perguntas de resumo e reflexão para cada fase</vt:lpstr>
      <vt:lpstr>Perguntas de resumo e reflexão para cada fase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Muxima Design</dc:creator>
  <cp:lastModifiedBy>User</cp:lastModifiedBy>
  <cp:revision>109</cp:revision>
  <dcterms:created xsi:type="dcterms:W3CDTF">2019-06-19T15:48:05Z</dcterms:created>
  <dcterms:modified xsi:type="dcterms:W3CDTF">2020-01-16T17:58:46Z</dcterms:modified>
</cp:coreProperties>
</file>